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30" y="-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E053E-DC40-4CC5-8DCD-8C11317660EA}" type="doc">
      <dgm:prSet loTypeId="urn:microsoft.com/office/officeart/2005/8/layout/orgChart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0F6E28-49B5-4BCD-9281-24BFDBC882B8}">
      <dgm:prSet phldrT="[Tekst]" custT="1"/>
      <dgm:spPr/>
      <dgm:t>
        <a:bodyPr/>
        <a:lstStyle/>
        <a:p>
          <a:r>
            <a:rPr lang="pl-PL" sz="3200" dirty="0">
              <a:latin typeface="Georgia" panose="02040502050405020303" pitchFamily="18" charset="0"/>
            </a:rPr>
            <a:t>Międzynarodowy Ruch Czerwonego </a:t>
          </a:r>
        </a:p>
        <a:p>
          <a:r>
            <a:rPr lang="pl-PL" sz="3200" dirty="0">
              <a:latin typeface="Georgia" panose="02040502050405020303" pitchFamily="18" charset="0"/>
            </a:rPr>
            <a:t>Krzyża i Czerwonego Półksiężyca</a:t>
          </a:r>
        </a:p>
      </dgm:t>
    </dgm:pt>
    <dgm:pt modelId="{97F2308C-34DC-4B1E-8960-5CA59FDA84D9}" type="parTrans" cxnId="{B9535FF9-D44C-49DB-A189-022123B3B80D}">
      <dgm:prSet/>
      <dgm:spPr/>
      <dgm:t>
        <a:bodyPr/>
        <a:lstStyle/>
        <a:p>
          <a:endParaRPr lang="pl-PL"/>
        </a:p>
      </dgm:t>
    </dgm:pt>
    <dgm:pt modelId="{0950DCB4-85FD-4E75-BDB0-23ED66927FE9}" type="sibTrans" cxnId="{B9535FF9-D44C-49DB-A189-022123B3B80D}">
      <dgm:prSet/>
      <dgm:spPr/>
      <dgm:t>
        <a:bodyPr/>
        <a:lstStyle/>
        <a:p>
          <a:endParaRPr lang="pl-PL"/>
        </a:p>
      </dgm:t>
    </dgm:pt>
    <dgm:pt modelId="{C5426CD1-3221-4D88-AE9F-842FA6943F92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pl-PL" sz="2000" dirty="0">
              <a:latin typeface="Georgia" panose="02040502050405020303" pitchFamily="18" charset="0"/>
            </a:rPr>
            <a:t>Międzynarodowy Komitet Czerwonego Krzyża – działania w czasie wojny</a:t>
          </a:r>
        </a:p>
      </dgm:t>
    </dgm:pt>
    <dgm:pt modelId="{A9AEFD13-3453-48B1-B088-A49926FD954C}" type="parTrans" cxnId="{ABD72D42-5E1E-4B8E-950A-2AAB115F6176}">
      <dgm:prSet/>
      <dgm:spPr/>
      <dgm:t>
        <a:bodyPr/>
        <a:lstStyle/>
        <a:p>
          <a:endParaRPr lang="pl-PL"/>
        </a:p>
      </dgm:t>
    </dgm:pt>
    <dgm:pt modelId="{9FBD359D-3E8A-4B3E-9FC3-EECF0F90134A}" type="sibTrans" cxnId="{ABD72D42-5E1E-4B8E-950A-2AAB115F6176}">
      <dgm:prSet/>
      <dgm:spPr/>
      <dgm:t>
        <a:bodyPr/>
        <a:lstStyle/>
        <a:p>
          <a:endParaRPr lang="pl-PL"/>
        </a:p>
      </dgm:t>
    </dgm:pt>
    <dgm:pt modelId="{5040D5C4-9F55-4E07-8B0E-F5F7314C86A5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pl-PL" sz="2000" dirty="0">
              <a:latin typeface="Georgia" panose="02040502050405020303" pitchFamily="18" charset="0"/>
            </a:rPr>
            <a:t>Międzynarodowa Federacja Stowarzyszeń Czerwonego Krzyża </a:t>
          </a:r>
          <a:br>
            <a:rPr lang="pl-PL" sz="2000" dirty="0">
              <a:latin typeface="Georgia" panose="02040502050405020303" pitchFamily="18" charset="0"/>
            </a:rPr>
          </a:br>
          <a:r>
            <a:rPr lang="pl-PL" sz="2000" dirty="0">
              <a:latin typeface="Georgia" panose="02040502050405020303" pitchFamily="18" charset="0"/>
            </a:rPr>
            <a:t>i Czerwonego Półksiężyca – działania </a:t>
          </a:r>
          <a:br>
            <a:rPr lang="pl-PL" sz="2000" dirty="0">
              <a:latin typeface="Georgia" panose="02040502050405020303" pitchFamily="18" charset="0"/>
            </a:rPr>
          </a:br>
          <a:r>
            <a:rPr lang="pl-PL" sz="2000" dirty="0">
              <a:latin typeface="Georgia" panose="02040502050405020303" pitchFamily="18" charset="0"/>
            </a:rPr>
            <a:t>w trakcie pokoju </a:t>
          </a:r>
        </a:p>
      </dgm:t>
    </dgm:pt>
    <dgm:pt modelId="{97F78598-3C7F-4EF5-A7B6-FF56F40BFCD6}" type="parTrans" cxnId="{93FB0540-DDD2-41D2-A746-3A36405AED94}">
      <dgm:prSet/>
      <dgm:spPr/>
      <dgm:t>
        <a:bodyPr/>
        <a:lstStyle/>
        <a:p>
          <a:endParaRPr lang="pl-PL"/>
        </a:p>
      </dgm:t>
    </dgm:pt>
    <dgm:pt modelId="{4BB70060-C511-4EE9-8AAD-8A8FDDB160C2}" type="sibTrans" cxnId="{93FB0540-DDD2-41D2-A746-3A36405AED94}">
      <dgm:prSet/>
      <dgm:spPr/>
      <dgm:t>
        <a:bodyPr/>
        <a:lstStyle/>
        <a:p>
          <a:endParaRPr lang="pl-PL"/>
        </a:p>
      </dgm:t>
    </dgm:pt>
    <dgm:pt modelId="{836D9C6F-9E1B-4447-B114-6A50A2C759B2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pl-PL" sz="2000" dirty="0">
              <a:latin typeface="Georgia" panose="02040502050405020303" pitchFamily="18" charset="0"/>
            </a:rPr>
            <a:t>Stowarzyszenia Krajowe 197 na całym świecie </a:t>
          </a:r>
          <a:br>
            <a:rPr lang="pl-PL" sz="2000" dirty="0">
              <a:latin typeface="Georgia" panose="02040502050405020303" pitchFamily="18" charset="0"/>
            </a:rPr>
          </a:br>
          <a:r>
            <a:rPr lang="pl-PL" sz="2000" dirty="0">
              <a:latin typeface="Georgia" panose="02040502050405020303" pitchFamily="18" charset="0"/>
            </a:rPr>
            <a:t>w tym </a:t>
          </a:r>
          <a:br>
            <a:rPr lang="pl-PL" sz="1600" dirty="0">
              <a:latin typeface="Georgia" panose="02040502050405020303" pitchFamily="18" charset="0"/>
            </a:rPr>
          </a:br>
          <a:r>
            <a:rPr lang="pl-PL" sz="2800" dirty="0">
              <a:latin typeface="Georgia" panose="02040502050405020303" pitchFamily="18" charset="0"/>
            </a:rPr>
            <a:t>Polski </a:t>
          </a:r>
          <a:br>
            <a:rPr lang="pl-PL" sz="2800" dirty="0">
              <a:latin typeface="Georgia" panose="02040502050405020303" pitchFamily="18" charset="0"/>
            </a:rPr>
          </a:br>
          <a:r>
            <a:rPr lang="pl-PL" sz="2800" dirty="0">
              <a:latin typeface="Georgia" panose="02040502050405020303" pitchFamily="18" charset="0"/>
            </a:rPr>
            <a:t>Czerwony </a:t>
          </a:r>
          <a:br>
            <a:rPr lang="pl-PL" sz="2800" dirty="0">
              <a:latin typeface="Georgia" panose="02040502050405020303" pitchFamily="18" charset="0"/>
            </a:rPr>
          </a:br>
          <a:r>
            <a:rPr lang="pl-PL" sz="2800" dirty="0">
              <a:latin typeface="Georgia" panose="02040502050405020303" pitchFamily="18" charset="0"/>
            </a:rPr>
            <a:t>Krzyż</a:t>
          </a:r>
          <a:endParaRPr lang="pl-PL" sz="1600" dirty="0">
            <a:latin typeface="Georgia" panose="02040502050405020303" pitchFamily="18" charset="0"/>
          </a:endParaRPr>
        </a:p>
      </dgm:t>
    </dgm:pt>
    <dgm:pt modelId="{2D557C63-3E7B-4A6A-8983-BEBCF180F64D}" type="parTrans" cxnId="{F085152E-6A03-4BEF-BAC0-28AEF81883D5}">
      <dgm:prSet/>
      <dgm:spPr/>
      <dgm:t>
        <a:bodyPr/>
        <a:lstStyle/>
        <a:p>
          <a:endParaRPr lang="pl-PL"/>
        </a:p>
      </dgm:t>
    </dgm:pt>
    <dgm:pt modelId="{302FD786-C849-43EE-A8AA-147FD4D80DFE}" type="sibTrans" cxnId="{F085152E-6A03-4BEF-BAC0-28AEF81883D5}">
      <dgm:prSet/>
      <dgm:spPr/>
      <dgm:t>
        <a:bodyPr/>
        <a:lstStyle/>
        <a:p>
          <a:endParaRPr lang="pl-PL"/>
        </a:p>
      </dgm:t>
    </dgm:pt>
    <dgm:pt modelId="{8414D0EB-E1DF-4B7A-8677-00AD350C7EA2}" type="pres">
      <dgm:prSet presAssocID="{474E053E-DC40-4CC5-8DCD-8C11317660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606F70-B778-4E15-806B-95ABDDB3AA3D}" type="pres">
      <dgm:prSet presAssocID="{CD0F6E28-49B5-4BCD-9281-24BFDBC882B8}" presName="hierRoot1" presStyleCnt="0">
        <dgm:presLayoutVars>
          <dgm:hierBranch val="init"/>
        </dgm:presLayoutVars>
      </dgm:prSet>
      <dgm:spPr/>
    </dgm:pt>
    <dgm:pt modelId="{D8BB9408-8690-4EE1-A9E8-C49504A6232C}" type="pres">
      <dgm:prSet presAssocID="{CD0F6E28-49B5-4BCD-9281-24BFDBC882B8}" presName="rootComposite1" presStyleCnt="0"/>
      <dgm:spPr/>
    </dgm:pt>
    <dgm:pt modelId="{7FE1C4CE-3E4F-48F1-B87C-56E1CBCD2422}" type="pres">
      <dgm:prSet presAssocID="{CD0F6E28-49B5-4BCD-9281-24BFDBC882B8}" presName="rootText1" presStyleLbl="node0" presStyleIdx="0" presStyleCnt="1" custScaleX="307426" custScaleY="134581" custLinFactNeighborX="-2746" custLinFactNeighborY="-10201">
        <dgm:presLayoutVars>
          <dgm:chPref val="3"/>
        </dgm:presLayoutVars>
      </dgm:prSet>
      <dgm:spPr/>
    </dgm:pt>
    <dgm:pt modelId="{9208A51F-BF90-44D7-A927-D39030615339}" type="pres">
      <dgm:prSet presAssocID="{CD0F6E28-49B5-4BCD-9281-24BFDBC882B8}" presName="rootConnector1" presStyleLbl="node1" presStyleIdx="0" presStyleCnt="0"/>
      <dgm:spPr/>
    </dgm:pt>
    <dgm:pt modelId="{B8F3A969-2D8E-42C6-A035-7CEC8E058062}" type="pres">
      <dgm:prSet presAssocID="{CD0F6E28-49B5-4BCD-9281-24BFDBC882B8}" presName="hierChild2" presStyleCnt="0"/>
      <dgm:spPr/>
    </dgm:pt>
    <dgm:pt modelId="{AB4CAEA6-9CB9-4F21-9474-5B0C77EBFD2A}" type="pres">
      <dgm:prSet presAssocID="{A9AEFD13-3453-48B1-B088-A49926FD954C}" presName="Name37" presStyleLbl="parChTrans1D2" presStyleIdx="0" presStyleCnt="3"/>
      <dgm:spPr/>
    </dgm:pt>
    <dgm:pt modelId="{FA2828C1-2694-466B-B59F-94FD037D9131}" type="pres">
      <dgm:prSet presAssocID="{C5426CD1-3221-4D88-AE9F-842FA6943F92}" presName="hierRoot2" presStyleCnt="0">
        <dgm:presLayoutVars>
          <dgm:hierBranch val="init"/>
        </dgm:presLayoutVars>
      </dgm:prSet>
      <dgm:spPr/>
    </dgm:pt>
    <dgm:pt modelId="{96B49C51-D4D6-412C-84CA-4CBE5CDBDF15}" type="pres">
      <dgm:prSet presAssocID="{C5426CD1-3221-4D88-AE9F-842FA6943F92}" presName="rootComposite" presStyleCnt="0"/>
      <dgm:spPr/>
    </dgm:pt>
    <dgm:pt modelId="{67401F7A-7BA2-414F-B98E-650E58363A6E}" type="pres">
      <dgm:prSet presAssocID="{C5426CD1-3221-4D88-AE9F-842FA6943F92}" presName="rootText" presStyleLbl="node2" presStyleIdx="0" presStyleCnt="3" custScaleY="168259" custLinFactNeighborX="1329">
        <dgm:presLayoutVars>
          <dgm:chPref val="3"/>
        </dgm:presLayoutVars>
      </dgm:prSet>
      <dgm:spPr/>
    </dgm:pt>
    <dgm:pt modelId="{5CC3BB87-9ED5-4A0F-A03E-3CEF02B8D7AC}" type="pres">
      <dgm:prSet presAssocID="{C5426CD1-3221-4D88-AE9F-842FA6943F92}" presName="rootConnector" presStyleLbl="node2" presStyleIdx="0" presStyleCnt="3"/>
      <dgm:spPr/>
    </dgm:pt>
    <dgm:pt modelId="{AB1B7538-5588-463A-98E0-60E2BFE1DBE2}" type="pres">
      <dgm:prSet presAssocID="{C5426CD1-3221-4D88-AE9F-842FA6943F92}" presName="hierChild4" presStyleCnt="0"/>
      <dgm:spPr/>
    </dgm:pt>
    <dgm:pt modelId="{AFD23236-2A8B-4739-AA98-29E75F0DC8CD}" type="pres">
      <dgm:prSet presAssocID="{C5426CD1-3221-4D88-AE9F-842FA6943F92}" presName="hierChild5" presStyleCnt="0"/>
      <dgm:spPr/>
    </dgm:pt>
    <dgm:pt modelId="{9AD4CCF6-D277-4E13-9633-AF2954A98BA9}" type="pres">
      <dgm:prSet presAssocID="{97F78598-3C7F-4EF5-A7B6-FF56F40BFCD6}" presName="Name37" presStyleLbl="parChTrans1D2" presStyleIdx="1" presStyleCnt="3"/>
      <dgm:spPr/>
    </dgm:pt>
    <dgm:pt modelId="{5E6A4594-824E-48ED-AA2E-E8CA2F546652}" type="pres">
      <dgm:prSet presAssocID="{5040D5C4-9F55-4E07-8B0E-F5F7314C86A5}" presName="hierRoot2" presStyleCnt="0">
        <dgm:presLayoutVars>
          <dgm:hierBranch val="init"/>
        </dgm:presLayoutVars>
      </dgm:prSet>
      <dgm:spPr/>
    </dgm:pt>
    <dgm:pt modelId="{50924A9D-1108-4EF4-B08A-636DB51E4033}" type="pres">
      <dgm:prSet presAssocID="{5040D5C4-9F55-4E07-8B0E-F5F7314C86A5}" presName="rootComposite" presStyleCnt="0"/>
      <dgm:spPr/>
    </dgm:pt>
    <dgm:pt modelId="{2374BC44-8957-4894-B8BA-09C21E5EFC12}" type="pres">
      <dgm:prSet presAssocID="{5040D5C4-9F55-4E07-8B0E-F5F7314C86A5}" presName="rootText" presStyleLbl="node2" presStyleIdx="1" presStyleCnt="3" custScaleX="106890" custScaleY="299089">
        <dgm:presLayoutVars>
          <dgm:chPref val="3"/>
        </dgm:presLayoutVars>
      </dgm:prSet>
      <dgm:spPr/>
    </dgm:pt>
    <dgm:pt modelId="{F75B2A7E-7E05-474D-8831-940BB31F5F51}" type="pres">
      <dgm:prSet presAssocID="{5040D5C4-9F55-4E07-8B0E-F5F7314C86A5}" presName="rootConnector" presStyleLbl="node2" presStyleIdx="1" presStyleCnt="3"/>
      <dgm:spPr/>
    </dgm:pt>
    <dgm:pt modelId="{5A87B34E-A4DB-4EA4-B491-38379ACEFE63}" type="pres">
      <dgm:prSet presAssocID="{5040D5C4-9F55-4E07-8B0E-F5F7314C86A5}" presName="hierChild4" presStyleCnt="0"/>
      <dgm:spPr/>
    </dgm:pt>
    <dgm:pt modelId="{7B9E3CC0-EC08-41BB-A824-3351C269AF49}" type="pres">
      <dgm:prSet presAssocID="{5040D5C4-9F55-4E07-8B0E-F5F7314C86A5}" presName="hierChild5" presStyleCnt="0"/>
      <dgm:spPr/>
    </dgm:pt>
    <dgm:pt modelId="{0A54D1BA-9AC5-41C8-BE90-87EE08A5C1A2}" type="pres">
      <dgm:prSet presAssocID="{2D557C63-3E7B-4A6A-8983-BEBCF180F64D}" presName="Name37" presStyleLbl="parChTrans1D2" presStyleIdx="2" presStyleCnt="3"/>
      <dgm:spPr/>
    </dgm:pt>
    <dgm:pt modelId="{7B054F4F-BD7E-4831-9DFD-BAEC15FEE06E}" type="pres">
      <dgm:prSet presAssocID="{836D9C6F-9E1B-4447-B114-6A50A2C759B2}" presName="hierRoot2" presStyleCnt="0">
        <dgm:presLayoutVars>
          <dgm:hierBranch val="init"/>
        </dgm:presLayoutVars>
      </dgm:prSet>
      <dgm:spPr/>
    </dgm:pt>
    <dgm:pt modelId="{5DD673C1-7A65-46D2-930D-515573CE8115}" type="pres">
      <dgm:prSet presAssocID="{836D9C6F-9E1B-4447-B114-6A50A2C759B2}" presName="rootComposite" presStyleCnt="0"/>
      <dgm:spPr/>
    </dgm:pt>
    <dgm:pt modelId="{8D6D6969-FEFD-433D-A7CA-11BA23B6C575}" type="pres">
      <dgm:prSet presAssocID="{836D9C6F-9E1B-4447-B114-6A50A2C759B2}" presName="rootText" presStyleLbl="node2" presStyleIdx="2" presStyleCnt="3" custScaleY="290655">
        <dgm:presLayoutVars>
          <dgm:chPref val="3"/>
        </dgm:presLayoutVars>
      </dgm:prSet>
      <dgm:spPr/>
    </dgm:pt>
    <dgm:pt modelId="{39FD9FC2-9C3E-4CFE-8FB5-5D9C0D1A982B}" type="pres">
      <dgm:prSet presAssocID="{836D9C6F-9E1B-4447-B114-6A50A2C759B2}" presName="rootConnector" presStyleLbl="node2" presStyleIdx="2" presStyleCnt="3"/>
      <dgm:spPr/>
    </dgm:pt>
    <dgm:pt modelId="{7BEA78F1-DC7A-4BAD-9C3A-A253FB9B386F}" type="pres">
      <dgm:prSet presAssocID="{836D9C6F-9E1B-4447-B114-6A50A2C759B2}" presName="hierChild4" presStyleCnt="0"/>
      <dgm:spPr/>
    </dgm:pt>
    <dgm:pt modelId="{C38A9775-5454-4972-B30F-113B7178A68E}" type="pres">
      <dgm:prSet presAssocID="{836D9C6F-9E1B-4447-B114-6A50A2C759B2}" presName="hierChild5" presStyleCnt="0"/>
      <dgm:spPr/>
    </dgm:pt>
    <dgm:pt modelId="{852F0D70-F85F-4CAE-9A1B-586FC9FC7EBC}" type="pres">
      <dgm:prSet presAssocID="{CD0F6E28-49B5-4BCD-9281-24BFDBC882B8}" presName="hierChild3" presStyleCnt="0"/>
      <dgm:spPr/>
    </dgm:pt>
  </dgm:ptLst>
  <dgm:cxnLst>
    <dgm:cxn modelId="{EE1FBD14-E8A4-4AF0-849F-4C4E87E7C795}" type="presOf" srcId="{836D9C6F-9E1B-4447-B114-6A50A2C759B2}" destId="{39FD9FC2-9C3E-4CFE-8FB5-5D9C0D1A982B}" srcOrd="1" destOrd="0" presId="urn:microsoft.com/office/officeart/2005/8/layout/orgChart1"/>
    <dgm:cxn modelId="{F085152E-6A03-4BEF-BAC0-28AEF81883D5}" srcId="{CD0F6E28-49B5-4BCD-9281-24BFDBC882B8}" destId="{836D9C6F-9E1B-4447-B114-6A50A2C759B2}" srcOrd="2" destOrd="0" parTransId="{2D557C63-3E7B-4A6A-8983-BEBCF180F64D}" sibTransId="{302FD786-C849-43EE-A8AA-147FD4D80DFE}"/>
    <dgm:cxn modelId="{93FB0540-DDD2-41D2-A746-3A36405AED94}" srcId="{CD0F6E28-49B5-4BCD-9281-24BFDBC882B8}" destId="{5040D5C4-9F55-4E07-8B0E-F5F7314C86A5}" srcOrd="1" destOrd="0" parTransId="{97F78598-3C7F-4EF5-A7B6-FF56F40BFCD6}" sibTransId="{4BB70060-C511-4EE9-8AAD-8A8FDDB160C2}"/>
    <dgm:cxn modelId="{3FDE6941-9DD9-4AA0-83AA-33B7EF4E930B}" type="presOf" srcId="{5040D5C4-9F55-4E07-8B0E-F5F7314C86A5}" destId="{F75B2A7E-7E05-474D-8831-940BB31F5F51}" srcOrd="1" destOrd="0" presId="urn:microsoft.com/office/officeart/2005/8/layout/orgChart1"/>
    <dgm:cxn modelId="{ABD72D42-5E1E-4B8E-950A-2AAB115F6176}" srcId="{CD0F6E28-49B5-4BCD-9281-24BFDBC882B8}" destId="{C5426CD1-3221-4D88-AE9F-842FA6943F92}" srcOrd="0" destOrd="0" parTransId="{A9AEFD13-3453-48B1-B088-A49926FD954C}" sibTransId="{9FBD359D-3E8A-4B3E-9FC3-EECF0F90134A}"/>
    <dgm:cxn modelId="{2EA4B650-CF32-457A-AFFB-BA6E572AF3FA}" type="presOf" srcId="{C5426CD1-3221-4D88-AE9F-842FA6943F92}" destId="{5CC3BB87-9ED5-4A0F-A03E-3CEF02B8D7AC}" srcOrd="1" destOrd="0" presId="urn:microsoft.com/office/officeart/2005/8/layout/orgChart1"/>
    <dgm:cxn modelId="{27393472-55BC-4210-A586-B284D5A9080D}" type="presOf" srcId="{836D9C6F-9E1B-4447-B114-6A50A2C759B2}" destId="{8D6D6969-FEFD-433D-A7CA-11BA23B6C575}" srcOrd="0" destOrd="0" presId="urn:microsoft.com/office/officeart/2005/8/layout/orgChart1"/>
    <dgm:cxn modelId="{B6922B84-14A1-4E70-97B2-3630D45C97D1}" type="presOf" srcId="{2D557C63-3E7B-4A6A-8983-BEBCF180F64D}" destId="{0A54D1BA-9AC5-41C8-BE90-87EE08A5C1A2}" srcOrd="0" destOrd="0" presId="urn:microsoft.com/office/officeart/2005/8/layout/orgChart1"/>
    <dgm:cxn modelId="{1CA76484-B817-476E-9874-7FD7D475B4AA}" type="presOf" srcId="{5040D5C4-9F55-4E07-8B0E-F5F7314C86A5}" destId="{2374BC44-8957-4894-B8BA-09C21E5EFC12}" srcOrd="0" destOrd="0" presId="urn:microsoft.com/office/officeart/2005/8/layout/orgChart1"/>
    <dgm:cxn modelId="{4EB66F86-594A-40A1-B545-0018A210D3EF}" type="presOf" srcId="{CD0F6E28-49B5-4BCD-9281-24BFDBC882B8}" destId="{7FE1C4CE-3E4F-48F1-B87C-56E1CBCD2422}" srcOrd="0" destOrd="0" presId="urn:microsoft.com/office/officeart/2005/8/layout/orgChart1"/>
    <dgm:cxn modelId="{5C90C7B4-8309-480A-91A2-DDE64D4855F8}" type="presOf" srcId="{A9AEFD13-3453-48B1-B088-A49926FD954C}" destId="{AB4CAEA6-9CB9-4F21-9474-5B0C77EBFD2A}" srcOrd="0" destOrd="0" presId="urn:microsoft.com/office/officeart/2005/8/layout/orgChart1"/>
    <dgm:cxn modelId="{DB5986CA-EEBB-4040-A22F-5556B8B8F8AE}" type="presOf" srcId="{CD0F6E28-49B5-4BCD-9281-24BFDBC882B8}" destId="{9208A51F-BF90-44D7-A927-D39030615339}" srcOrd="1" destOrd="0" presId="urn:microsoft.com/office/officeart/2005/8/layout/orgChart1"/>
    <dgm:cxn modelId="{109919D2-ADF0-4020-943C-124FDB374736}" type="presOf" srcId="{C5426CD1-3221-4D88-AE9F-842FA6943F92}" destId="{67401F7A-7BA2-414F-B98E-650E58363A6E}" srcOrd="0" destOrd="0" presId="urn:microsoft.com/office/officeart/2005/8/layout/orgChart1"/>
    <dgm:cxn modelId="{DF292DDC-99E6-4497-BAC0-6FF14A1A8208}" type="presOf" srcId="{474E053E-DC40-4CC5-8DCD-8C11317660EA}" destId="{8414D0EB-E1DF-4B7A-8677-00AD350C7EA2}" srcOrd="0" destOrd="0" presId="urn:microsoft.com/office/officeart/2005/8/layout/orgChart1"/>
    <dgm:cxn modelId="{B9535FF9-D44C-49DB-A189-022123B3B80D}" srcId="{474E053E-DC40-4CC5-8DCD-8C11317660EA}" destId="{CD0F6E28-49B5-4BCD-9281-24BFDBC882B8}" srcOrd="0" destOrd="0" parTransId="{97F2308C-34DC-4B1E-8960-5CA59FDA84D9}" sibTransId="{0950DCB4-85FD-4E75-BDB0-23ED66927FE9}"/>
    <dgm:cxn modelId="{988656F9-6674-4D56-97FB-92D57372D970}" type="presOf" srcId="{97F78598-3C7F-4EF5-A7B6-FF56F40BFCD6}" destId="{9AD4CCF6-D277-4E13-9633-AF2954A98BA9}" srcOrd="0" destOrd="0" presId="urn:microsoft.com/office/officeart/2005/8/layout/orgChart1"/>
    <dgm:cxn modelId="{AD32AF78-926E-41B2-9B45-778CB1D9FA43}" type="presParOf" srcId="{8414D0EB-E1DF-4B7A-8677-00AD350C7EA2}" destId="{B7606F70-B778-4E15-806B-95ABDDB3AA3D}" srcOrd="0" destOrd="0" presId="urn:microsoft.com/office/officeart/2005/8/layout/orgChart1"/>
    <dgm:cxn modelId="{6495D2A3-7243-442B-8F4D-004F46AB58EF}" type="presParOf" srcId="{B7606F70-B778-4E15-806B-95ABDDB3AA3D}" destId="{D8BB9408-8690-4EE1-A9E8-C49504A6232C}" srcOrd="0" destOrd="0" presId="urn:microsoft.com/office/officeart/2005/8/layout/orgChart1"/>
    <dgm:cxn modelId="{63B11DE4-5AE9-4C08-8426-373BFAAF5F07}" type="presParOf" srcId="{D8BB9408-8690-4EE1-A9E8-C49504A6232C}" destId="{7FE1C4CE-3E4F-48F1-B87C-56E1CBCD2422}" srcOrd="0" destOrd="0" presId="urn:microsoft.com/office/officeart/2005/8/layout/orgChart1"/>
    <dgm:cxn modelId="{934FD4CD-6E08-4CCC-81B1-244E76322EF5}" type="presParOf" srcId="{D8BB9408-8690-4EE1-A9E8-C49504A6232C}" destId="{9208A51F-BF90-44D7-A927-D39030615339}" srcOrd="1" destOrd="0" presId="urn:microsoft.com/office/officeart/2005/8/layout/orgChart1"/>
    <dgm:cxn modelId="{966F97DA-E240-41D4-9D7B-6195C671B00D}" type="presParOf" srcId="{B7606F70-B778-4E15-806B-95ABDDB3AA3D}" destId="{B8F3A969-2D8E-42C6-A035-7CEC8E058062}" srcOrd="1" destOrd="0" presId="urn:microsoft.com/office/officeart/2005/8/layout/orgChart1"/>
    <dgm:cxn modelId="{A909714C-4C69-4586-8B1D-8680F5763656}" type="presParOf" srcId="{B8F3A969-2D8E-42C6-A035-7CEC8E058062}" destId="{AB4CAEA6-9CB9-4F21-9474-5B0C77EBFD2A}" srcOrd="0" destOrd="0" presId="urn:microsoft.com/office/officeart/2005/8/layout/orgChart1"/>
    <dgm:cxn modelId="{7D984D47-1063-44C8-AFCD-766DED2B275E}" type="presParOf" srcId="{B8F3A969-2D8E-42C6-A035-7CEC8E058062}" destId="{FA2828C1-2694-466B-B59F-94FD037D9131}" srcOrd="1" destOrd="0" presId="urn:microsoft.com/office/officeart/2005/8/layout/orgChart1"/>
    <dgm:cxn modelId="{0030E1B4-EE10-437E-88A9-34B70B0F7B12}" type="presParOf" srcId="{FA2828C1-2694-466B-B59F-94FD037D9131}" destId="{96B49C51-D4D6-412C-84CA-4CBE5CDBDF15}" srcOrd="0" destOrd="0" presId="urn:microsoft.com/office/officeart/2005/8/layout/orgChart1"/>
    <dgm:cxn modelId="{873194D9-B8B1-4AD5-AC09-C917C861E08C}" type="presParOf" srcId="{96B49C51-D4D6-412C-84CA-4CBE5CDBDF15}" destId="{67401F7A-7BA2-414F-B98E-650E58363A6E}" srcOrd="0" destOrd="0" presId="urn:microsoft.com/office/officeart/2005/8/layout/orgChart1"/>
    <dgm:cxn modelId="{9562D2C8-7B63-4FB5-B344-1BA2D10E3AD8}" type="presParOf" srcId="{96B49C51-D4D6-412C-84CA-4CBE5CDBDF15}" destId="{5CC3BB87-9ED5-4A0F-A03E-3CEF02B8D7AC}" srcOrd="1" destOrd="0" presId="urn:microsoft.com/office/officeart/2005/8/layout/orgChart1"/>
    <dgm:cxn modelId="{4BACD07A-EA95-47BB-9751-C9B52A40F596}" type="presParOf" srcId="{FA2828C1-2694-466B-B59F-94FD037D9131}" destId="{AB1B7538-5588-463A-98E0-60E2BFE1DBE2}" srcOrd="1" destOrd="0" presId="urn:microsoft.com/office/officeart/2005/8/layout/orgChart1"/>
    <dgm:cxn modelId="{D8EAE889-A96D-4661-9712-A65C9012C5B9}" type="presParOf" srcId="{FA2828C1-2694-466B-B59F-94FD037D9131}" destId="{AFD23236-2A8B-4739-AA98-29E75F0DC8CD}" srcOrd="2" destOrd="0" presId="urn:microsoft.com/office/officeart/2005/8/layout/orgChart1"/>
    <dgm:cxn modelId="{360B9FF1-96A6-4A9C-B590-8640E9C8DD94}" type="presParOf" srcId="{B8F3A969-2D8E-42C6-A035-7CEC8E058062}" destId="{9AD4CCF6-D277-4E13-9633-AF2954A98BA9}" srcOrd="2" destOrd="0" presId="urn:microsoft.com/office/officeart/2005/8/layout/orgChart1"/>
    <dgm:cxn modelId="{2BF10C12-EEF1-4307-80F4-483214516C6B}" type="presParOf" srcId="{B8F3A969-2D8E-42C6-A035-7CEC8E058062}" destId="{5E6A4594-824E-48ED-AA2E-E8CA2F546652}" srcOrd="3" destOrd="0" presId="urn:microsoft.com/office/officeart/2005/8/layout/orgChart1"/>
    <dgm:cxn modelId="{61405A2B-5CEA-41C3-9AC4-E10B8D9D69A6}" type="presParOf" srcId="{5E6A4594-824E-48ED-AA2E-E8CA2F546652}" destId="{50924A9D-1108-4EF4-B08A-636DB51E4033}" srcOrd="0" destOrd="0" presId="urn:microsoft.com/office/officeart/2005/8/layout/orgChart1"/>
    <dgm:cxn modelId="{1C189F83-94E9-4FAC-9E88-D37D76820B0C}" type="presParOf" srcId="{50924A9D-1108-4EF4-B08A-636DB51E4033}" destId="{2374BC44-8957-4894-B8BA-09C21E5EFC12}" srcOrd="0" destOrd="0" presId="urn:microsoft.com/office/officeart/2005/8/layout/orgChart1"/>
    <dgm:cxn modelId="{E3340F94-3FD4-4C52-9DD8-BCAED3B73E02}" type="presParOf" srcId="{50924A9D-1108-4EF4-B08A-636DB51E4033}" destId="{F75B2A7E-7E05-474D-8831-940BB31F5F51}" srcOrd="1" destOrd="0" presId="urn:microsoft.com/office/officeart/2005/8/layout/orgChart1"/>
    <dgm:cxn modelId="{321B0049-5E7C-4B7C-A12C-B43717DA5851}" type="presParOf" srcId="{5E6A4594-824E-48ED-AA2E-E8CA2F546652}" destId="{5A87B34E-A4DB-4EA4-B491-38379ACEFE63}" srcOrd="1" destOrd="0" presId="urn:microsoft.com/office/officeart/2005/8/layout/orgChart1"/>
    <dgm:cxn modelId="{658D444C-EE2D-4B90-8A03-4E4A391D7C84}" type="presParOf" srcId="{5E6A4594-824E-48ED-AA2E-E8CA2F546652}" destId="{7B9E3CC0-EC08-41BB-A824-3351C269AF49}" srcOrd="2" destOrd="0" presId="urn:microsoft.com/office/officeart/2005/8/layout/orgChart1"/>
    <dgm:cxn modelId="{E056CF79-3C73-445A-B331-06D5161201CB}" type="presParOf" srcId="{B8F3A969-2D8E-42C6-A035-7CEC8E058062}" destId="{0A54D1BA-9AC5-41C8-BE90-87EE08A5C1A2}" srcOrd="4" destOrd="0" presId="urn:microsoft.com/office/officeart/2005/8/layout/orgChart1"/>
    <dgm:cxn modelId="{1D484A16-9E3F-4B0D-83D0-3483434E0395}" type="presParOf" srcId="{B8F3A969-2D8E-42C6-A035-7CEC8E058062}" destId="{7B054F4F-BD7E-4831-9DFD-BAEC15FEE06E}" srcOrd="5" destOrd="0" presId="urn:microsoft.com/office/officeart/2005/8/layout/orgChart1"/>
    <dgm:cxn modelId="{1DAE6DE5-5A53-46B8-A426-F42E53ACE32F}" type="presParOf" srcId="{7B054F4F-BD7E-4831-9DFD-BAEC15FEE06E}" destId="{5DD673C1-7A65-46D2-930D-515573CE8115}" srcOrd="0" destOrd="0" presId="urn:microsoft.com/office/officeart/2005/8/layout/orgChart1"/>
    <dgm:cxn modelId="{3FBD959C-E970-4CEC-BD63-9216EEDE12C9}" type="presParOf" srcId="{5DD673C1-7A65-46D2-930D-515573CE8115}" destId="{8D6D6969-FEFD-433D-A7CA-11BA23B6C575}" srcOrd="0" destOrd="0" presId="urn:microsoft.com/office/officeart/2005/8/layout/orgChart1"/>
    <dgm:cxn modelId="{14AE34F2-38C2-4A39-B00D-5A63B8FF7E9A}" type="presParOf" srcId="{5DD673C1-7A65-46D2-930D-515573CE8115}" destId="{39FD9FC2-9C3E-4CFE-8FB5-5D9C0D1A982B}" srcOrd="1" destOrd="0" presId="urn:microsoft.com/office/officeart/2005/8/layout/orgChart1"/>
    <dgm:cxn modelId="{00F3B6B1-4636-4382-A6D3-C6B66CC33215}" type="presParOf" srcId="{7B054F4F-BD7E-4831-9DFD-BAEC15FEE06E}" destId="{7BEA78F1-DC7A-4BAD-9C3A-A253FB9B386F}" srcOrd="1" destOrd="0" presId="urn:microsoft.com/office/officeart/2005/8/layout/orgChart1"/>
    <dgm:cxn modelId="{54F80BF8-D5F5-4F1D-A0B4-429481613CA9}" type="presParOf" srcId="{7B054F4F-BD7E-4831-9DFD-BAEC15FEE06E}" destId="{C38A9775-5454-4972-B30F-113B7178A68E}" srcOrd="2" destOrd="0" presId="urn:microsoft.com/office/officeart/2005/8/layout/orgChart1"/>
    <dgm:cxn modelId="{D4F30910-0547-4652-A9F9-713756F89077}" type="presParOf" srcId="{B7606F70-B778-4E15-806B-95ABDDB3AA3D}" destId="{852F0D70-F85F-4CAE-9A1B-586FC9FC7E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4D1BA-9AC5-41C8-BE90-87EE08A5C1A2}">
      <dsp:nvSpPr>
        <dsp:cNvPr id="0" name=""/>
        <dsp:cNvSpPr/>
      </dsp:nvSpPr>
      <dsp:spPr>
        <a:xfrm>
          <a:off x="4506382" y="1603543"/>
          <a:ext cx="3030982" cy="50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38"/>
              </a:lnTo>
              <a:lnTo>
                <a:pt x="3030982" y="252338"/>
              </a:lnTo>
              <a:lnTo>
                <a:pt x="3030982" y="502554"/>
              </a:lnTo>
            </a:path>
          </a:pathLst>
        </a:custGeom>
        <a:noFill/>
        <a:ln w="55000" cap="flat" cmpd="thickThin" algn="ctr"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4CCF6-D277-4E13-9633-AF2954A98BA9}">
      <dsp:nvSpPr>
        <dsp:cNvPr id="0" name=""/>
        <dsp:cNvSpPr/>
      </dsp:nvSpPr>
      <dsp:spPr>
        <a:xfrm>
          <a:off x="4460662" y="1603543"/>
          <a:ext cx="91440" cy="502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338"/>
              </a:lnTo>
              <a:lnTo>
                <a:pt x="111157" y="252338"/>
              </a:lnTo>
              <a:lnTo>
                <a:pt x="111157" y="502554"/>
              </a:lnTo>
            </a:path>
          </a:pathLst>
        </a:custGeom>
        <a:noFill/>
        <a:ln w="55000" cap="flat" cmpd="thickThin" algn="ctr"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AEA6-9CB9-4F21-9474-5B0C77EBFD2A}">
      <dsp:nvSpPr>
        <dsp:cNvPr id="0" name=""/>
        <dsp:cNvSpPr/>
      </dsp:nvSpPr>
      <dsp:spPr>
        <a:xfrm>
          <a:off x="1637945" y="1603543"/>
          <a:ext cx="2868436" cy="502554"/>
        </a:xfrm>
        <a:custGeom>
          <a:avLst/>
          <a:gdLst/>
          <a:ahLst/>
          <a:cxnLst/>
          <a:rect l="0" t="0" r="0" b="0"/>
          <a:pathLst>
            <a:path>
              <a:moveTo>
                <a:pt x="2868436" y="0"/>
              </a:moveTo>
              <a:lnTo>
                <a:pt x="2868436" y="252338"/>
              </a:lnTo>
              <a:lnTo>
                <a:pt x="0" y="252338"/>
              </a:lnTo>
              <a:lnTo>
                <a:pt x="0" y="502554"/>
              </a:lnTo>
            </a:path>
          </a:pathLst>
        </a:custGeom>
        <a:noFill/>
        <a:ln w="55000" cap="flat" cmpd="thickThin" algn="ctr"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1C4CE-3E4F-48F1-B87C-56E1CBCD2422}">
      <dsp:nvSpPr>
        <dsp:cNvPr id="0" name=""/>
        <dsp:cNvSpPr/>
      </dsp:nvSpPr>
      <dsp:spPr>
        <a:xfrm>
          <a:off x="843376" y="0"/>
          <a:ext cx="7326012" cy="16035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Georgia" panose="02040502050405020303" pitchFamily="18" charset="0"/>
            </a:rPr>
            <a:t>Międzynarodowy Ruch Czerwonego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Georgia" panose="02040502050405020303" pitchFamily="18" charset="0"/>
            </a:rPr>
            <a:t>Krzyża i Czerwonego Półksiężyca</a:t>
          </a:r>
        </a:p>
      </dsp:txBody>
      <dsp:txXfrm>
        <a:off x="843376" y="0"/>
        <a:ext cx="7326012" cy="1603543"/>
      </dsp:txXfrm>
    </dsp:sp>
    <dsp:sp modelId="{67401F7A-7BA2-414F-B98E-650E58363A6E}">
      <dsp:nvSpPr>
        <dsp:cNvPr id="0" name=""/>
        <dsp:cNvSpPr/>
      </dsp:nvSpPr>
      <dsp:spPr>
        <a:xfrm>
          <a:off x="446437" y="2106098"/>
          <a:ext cx="2383016" cy="20048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Międzynarodowy Komitet Czerwonego Krzyża – działania w czasie wojny</a:t>
          </a:r>
        </a:p>
      </dsp:txBody>
      <dsp:txXfrm>
        <a:off x="446437" y="2106098"/>
        <a:ext cx="2383016" cy="2004819"/>
      </dsp:txXfrm>
    </dsp:sp>
    <dsp:sp modelId="{2374BC44-8957-4894-B8BA-09C21E5EFC12}">
      <dsp:nvSpPr>
        <dsp:cNvPr id="0" name=""/>
        <dsp:cNvSpPr/>
      </dsp:nvSpPr>
      <dsp:spPr>
        <a:xfrm>
          <a:off x="3298216" y="2106098"/>
          <a:ext cx="2547206" cy="3563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Międzynarodowa Federacja Stowarzyszeń Czerwonego Krzyża </a:t>
          </a:r>
          <a:br>
            <a:rPr lang="pl-PL" sz="2000" kern="1200" dirty="0">
              <a:latin typeface="Georgia" panose="02040502050405020303" pitchFamily="18" charset="0"/>
            </a:rPr>
          </a:br>
          <a:r>
            <a:rPr lang="pl-PL" sz="2000" kern="1200" dirty="0">
              <a:latin typeface="Georgia" panose="02040502050405020303" pitchFamily="18" charset="0"/>
            </a:rPr>
            <a:t>i Czerwonego Półksiężyca – działania </a:t>
          </a:r>
          <a:br>
            <a:rPr lang="pl-PL" sz="2000" kern="1200" dirty="0">
              <a:latin typeface="Georgia" panose="02040502050405020303" pitchFamily="18" charset="0"/>
            </a:rPr>
          </a:br>
          <a:r>
            <a:rPr lang="pl-PL" sz="2000" kern="1200" dirty="0">
              <a:latin typeface="Georgia" panose="02040502050405020303" pitchFamily="18" charset="0"/>
            </a:rPr>
            <a:t>w trakcie pokoju </a:t>
          </a:r>
        </a:p>
      </dsp:txBody>
      <dsp:txXfrm>
        <a:off x="3298216" y="2106098"/>
        <a:ext cx="2547206" cy="3563670"/>
      </dsp:txXfrm>
    </dsp:sp>
    <dsp:sp modelId="{8D6D6969-FEFD-433D-A7CA-11BA23B6C575}">
      <dsp:nvSpPr>
        <dsp:cNvPr id="0" name=""/>
        <dsp:cNvSpPr/>
      </dsp:nvSpPr>
      <dsp:spPr>
        <a:xfrm>
          <a:off x="6345856" y="2106098"/>
          <a:ext cx="2383016" cy="346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Georgia" panose="02040502050405020303" pitchFamily="18" charset="0"/>
            </a:rPr>
            <a:t>Stowarzyszenia Krajowe 197 na całym świecie </a:t>
          </a:r>
          <a:br>
            <a:rPr lang="pl-PL" sz="2000" kern="1200" dirty="0">
              <a:latin typeface="Georgia" panose="02040502050405020303" pitchFamily="18" charset="0"/>
            </a:rPr>
          </a:br>
          <a:r>
            <a:rPr lang="pl-PL" sz="2000" kern="1200" dirty="0">
              <a:latin typeface="Georgia" panose="02040502050405020303" pitchFamily="18" charset="0"/>
            </a:rPr>
            <a:t>w tym </a:t>
          </a:r>
          <a:br>
            <a:rPr lang="pl-PL" sz="1600" kern="1200" dirty="0">
              <a:latin typeface="Georgia" panose="02040502050405020303" pitchFamily="18" charset="0"/>
            </a:rPr>
          </a:br>
          <a:r>
            <a:rPr lang="pl-PL" sz="2800" kern="1200" dirty="0">
              <a:latin typeface="Georgia" panose="02040502050405020303" pitchFamily="18" charset="0"/>
            </a:rPr>
            <a:t>Polski </a:t>
          </a:r>
          <a:br>
            <a:rPr lang="pl-PL" sz="2800" kern="1200" dirty="0">
              <a:latin typeface="Georgia" panose="02040502050405020303" pitchFamily="18" charset="0"/>
            </a:rPr>
          </a:br>
          <a:r>
            <a:rPr lang="pl-PL" sz="2800" kern="1200" dirty="0">
              <a:latin typeface="Georgia" panose="02040502050405020303" pitchFamily="18" charset="0"/>
            </a:rPr>
            <a:t>Czerwony </a:t>
          </a:r>
          <a:br>
            <a:rPr lang="pl-PL" sz="2800" kern="1200" dirty="0">
              <a:latin typeface="Georgia" panose="02040502050405020303" pitchFamily="18" charset="0"/>
            </a:rPr>
          </a:br>
          <a:r>
            <a:rPr lang="pl-PL" sz="2800" kern="1200" dirty="0">
              <a:latin typeface="Georgia" panose="02040502050405020303" pitchFamily="18" charset="0"/>
            </a:rPr>
            <a:t>Krzyż</a:t>
          </a:r>
          <a:endParaRPr lang="pl-PL" sz="1600" kern="1200" dirty="0">
            <a:latin typeface="Georgia" panose="02040502050405020303" pitchFamily="18" charset="0"/>
          </a:endParaRPr>
        </a:p>
      </dsp:txBody>
      <dsp:txXfrm>
        <a:off x="6345856" y="2106098"/>
        <a:ext cx="2383016" cy="346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2B1DF2-75B8-4D28-8B9B-E102DC5518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92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93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9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95" name="PlaceHolder 1"/>
          <p:cNvSpPr>
            <a:spLocks noGrp="1"/>
          </p:cNvSpPr>
          <p:nvPr>
            <p:ph type="dt" idx="28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ftr" idx="29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sldNum" idx="30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9B2437-F175-4F55-B2F2-251E166D56A1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awartość z podpisem">
    <p:bg>
      <p:bgPr>
        <a:blipFill rotWithShape="0">
          <a:blip r:embed="rId2"/>
          <a:tile tx="0" ty="0" sx="50000" sy="5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99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00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3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101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4876920"/>
            <a:ext cx="748152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2500" b="0" u="none" strike="noStrike">
                <a:solidFill>
                  <a:schemeClr val="accent1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25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419720" y="5355000"/>
            <a:ext cx="3974400" cy="91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14400" y="274320"/>
            <a:ext cx="747936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32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105" name="PlaceHolder 4"/>
          <p:cNvSpPr>
            <a:spLocks noGrp="1"/>
          </p:cNvSpPr>
          <p:nvPr>
            <p:ph type="dt" idx="31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32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sldNum" idx="33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F448E0-8B88-4BF9-94EF-047D9DD5A3F6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az z podpisem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09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10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111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1141200" y="5443560"/>
            <a:ext cx="7162560" cy="648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4500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228600" y="190080"/>
            <a:ext cx="8686440" cy="4388760"/>
          </a:xfrm>
          <a:prstGeom prst="rect">
            <a:avLst/>
          </a:prstGeom>
          <a:solidFill>
            <a:schemeClr val="dk2"/>
          </a:solidFill>
          <a:ln w="0">
            <a:solidFill>
              <a:schemeClr val="lt1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32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 ikonę, aby dodać obraz</a:t>
            </a:r>
          </a:p>
        </p:txBody>
      </p:sp>
      <p:sp>
        <p:nvSpPr>
          <p:cNvPr id="114" name="PlaceHolder 3"/>
          <p:cNvSpPr>
            <a:spLocks noGrp="1"/>
          </p:cNvSpPr>
          <p:nvPr>
            <p:ph type="dt" idx="34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35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sldNum" idx="36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0AF86B-53E0-4DE3-B0E0-9DA4BD42C327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title"/>
          </p:nvPr>
        </p:nvSpPr>
        <p:spPr>
          <a:xfrm>
            <a:off x="228600" y="4865040"/>
            <a:ext cx="8075160" cy="56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3000" b="0" u="none" strike="noStrike">
                <a:solidFill>
                  <a:schemeClr val="accent1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30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18" name="Dowolny kształt 7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19" name="Dowolny kształt 8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20" name="Trójkąt prostokątny 9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121" name="Łącznik prosty 10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122" name="Pagon 11"/>
          <p:cNvSpPr/>
          <p:nvPr/>
        </p:nvSpPr>
        <p:spPr>
          <a:xfrm>
            <a:off x="8664120" y="498852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23" name="Pagon 12"/>
          <p:cNvSpPr/>
          <p:nvPr/>
        </p:nvSpPr>
        <p:spPr>
          <a:xfrm>
            <a:off x="8477640" y="498852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8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9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20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38588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dt" idx="4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5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6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C2BE6F-3AFB-4E4D-96E9-2B8751840057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7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8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29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43960" y="274680"/>
            <a:ext cx="1776960" cy="559224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324120" cy="559224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E988E3-70A1-4598-B7A0-B355E34AD715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 i zawartoś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6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7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38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dt" idx="10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11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sldNum" idx="12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4D90D1-4F56-4116-82DC-03CDA46D1E06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6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7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4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45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dt" idx="13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14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sldNum" idx="15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262E9D-4AC2-42A0-9F93-F69B86337295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główek sekcji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1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2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53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2520" y="1059840"/>
            <a:ext cx="7772040" cy="182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4800" b="1" u="none" strike="noStrike">
                <a:solidFill>
                  <a:schemeClr val="lt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922560" y="2931840"/>
            <a:ext cx="4571640" cy="1454400"/>
          </a:xfrm>
          <a:prstGeom prst="rect">
            <a:avLst/>
          </a:prstGeom>
          <a:noFill/>
          <a:ln w="0">
            <a:noFill/>
          </a:ln>
        </p:spPr>
        <p:txBody>
          <a:bodyPr lIns="91440" tIns="45000" rIns="9144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3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dt" idx="16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7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8" name="PlaceHolder 5"/>
          <p:cNvSpPr>
            <a:spLocks noGrp="1"/>
          </p:cNvSpPr>
          <p:nvPr>
            <p:ph type="sldNum" idx="18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007025-EFE5-4AE7-889E-B43F81DEA0C2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agon 6"/>
          <p:cNvSpPr/>
          <p:nvPr/>
        </p:nvSpPr>
        <p:spPr>
          <a:xfrm>
            <a:off x="3636720" y="300564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60" name="Pagon 7"/>
          <p:cNvSpPr/>
          <p:nvPr/>
        </p:nvSpPr>
        <p:spPr>
          <a:xfrm>
            <a:off x="3450240" y="300564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62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63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6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65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648320" y="14814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dt" idx="19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20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9" name="PlaceHolder 5"/>
          <p:cNvSpPr>
            <a:spLocks noGrp="1"/>
          </p:cNvSpPr>
          <p:nvPr>
            <p:ph type="sldNum" idx="21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DEC037-20EA-4D1C-AED5-31081FB16590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lt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ównanie">
    <p:bg>
      <p:bgPr>
        <a:blipFill rotWithShape="0">
          <a:blip r:embed="rId2"/>
          <a:tile tx="0" ty="0" sx="50000" sy="5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2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3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3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7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5410080"/>
            <a:ext cx="4039920" cy="761760"/>
          </a:xfrm>
          <a:prstGeom prst="rect">
            <a:avLst/>
          </a:prstGeom>
          <a:solidFill>
            <a:schemeClr val="accent1"/>
          </a:solidFill>
          <a:ln w="9720">
            <a:solidFill>
              <a:schemeClr val="accent1"/>
            </a:solidFill>
            <a:miter/>
          </a:ln>
        </p:spPr>
        <p:txBody>
          <a:bodyPr lIns="18288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45080" y="5410080"/>
            <a:ext cx="4041360" cy="761760"/>
          </a:xfrm>
          <a:prstGeom prst="rect">
            <a:avLst/>
          </a:prstGeom>
          <a:solidFill>
            <a:schemeClr val="accent1"/>
          </a:solidFill>
          <a:ln w="9720">
            <a:solidFill>
              <a:schemeClr val="accent1"/>
            </a:solidFill>
            <a:miter/>
          </a:ln>
        </p:spPr>
        <p:txBody>
          <a:bodyPr lIns="18288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1444320"/>
            <a:ext cx="4039920" cy="394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45080" y="1444320"/>
            <a:ext cx="4041360" cy="394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80" name="PlaceHolder 6"/>
          <p:cNvSpPr>
            <a:spLocks noGrp="1"/>
          </p:cNvSpPr>
          <p:nvPr>
            <p:ph type="dt" idx="22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ftr" idx="23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2" name="PlaceHolder 8"/>
          <p:cNvSpPr>
            <a:spLocks noGrp="1"/>
          </p:cNvSpPr>
          <p:nvPr>
            <p:ph type="sldNum" idx="24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B5C4C5-522E-426A-A0E7-14774C7667CE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84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85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86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87" name="PlaceHolder 1"/>
          <p:cNvSpPr>
            <a:spLocks noGrp="1"/>
          </p:cNvSpPr>
          <p:nvPr>
            <p:ph type="dt" idx="25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ftr" idx="26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sldNum" idx="27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A3F967-B4FB-4386-9614-CBFC49886632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lt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6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3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3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4" name="Trójkąt prostokątny 9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rgbClr val="A10000"/>
              </a:gs>
              <a:gs pos="55000">
                <a:srgbClr val="FF5D5D"/>
              </a:gs>
              <a:gs pos="100000">
                <a:srgbClr val="A10000"/>
              </a:gs>
            </a:gsLst>
            <a:lin ang="3000000"/>
          </a:grad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-44640" rIns="90000" bIns="-44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48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grpSp>
        <p:nvGrpSpPr>
          <p:cNvPr id="6" name="Grupa 1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Dowolny kształt 6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>
                <a:gd name="GluePoint1X" fmla="*/ 4697 w 0"/>
                <a:gd name="GluePoint1Y" fmla="*/ 0 h 0"/>
                <a:gd name="GluePoint2X" fmla="*/ 4697 w 0"/>
                <a:gd name="GluePoint2Y" fmla="*/ 367 h 0"/>
                <a:gd name="GluePoint3X" fmla="*/ 0 w 0"/>
                <a:gd name="GluePoint3Y" fmla="*/ 218 h 0"/>
                <a:gd name="GluePoint4X" fmla="*/ 4697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endParaRP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>
                <a:gd name="GluePoint1X" fmla="*/ 0 w 0"/>
                <a:gd name="GluePoint1Y" fmla="*/ 0 h 0"/>
                <a:gd name="GluePoint2X" fmla="*/ 5760 w 0"/>
                <a:gd name="GluePoint2Y" fmla="*/ 0 h 0"/>
                <a:gd name="GluePoint3X" fmla="*/ 5760 w 0"/>
                <a:gd name="GluePoint3Y" fmla="*/ 528 h 0"/>
                <a:gd name="GluePoint4X" fmla="*/ 48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endParaRPr>
            </a:p>
          </p:txBody>
        </p:sp>
        <p:sp>
          <p:nvSpPr>
            <p:cNvPr id="9" name="Dowolny kształt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>
                <a:gd name="GluePoint1X" fmla="*/ 0 w 0"/>
                <a:gd name="GluePoint1Y" fmla="*/ 0 h 0"/>
                <a:gd name="GluePoint2X" fmla="*/ 0 w 0"/>
                <a:gd name="GluePoint2Y" fmla="*/ 1248 h 0"/>
                <a:gd name="GluePoint3X" fmla="*/ 5760 w 0"/>
                <a:gd name="GluePoint3Y" fmla="*/ 1248 h 0"/>
                <a:gd name="GluePoint4X" fmla="*/ 5760 w 0"/>
                <a:gd name="GluePoint4Y" fmla="*/ 528 h 0"/>
                <a:gd name="GluePoint5X" fmla="*/ 0 w 0"/>
                <a:gd name="GluePoint5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alphaModFix amt="50000"/>
              </a:blip>
              <a:srcRect/>
              <a:tile tx="0" ty="0" sx="50000" sy="50000" algn="t"/>
            </a:blipFill>
            <a:ln w="12700">
              <a:noFill/>
            </a:ln>
            <a:effectLst>
              <a:outerShdw blurRad="5076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endParaRPr>
            </a:p>
          </p:txBody>
        </p:sp>
        <p:cxnSp>
          <p:nvCxnSpPr>
            <p:cNvPr id="10" name="Łącznik prosty 11"/>
            <p:cNvCxnSpPr/>
            <p:nvPr/>
          </p:nvCxnSpPr>
          <p:spPr>
            <a:xfrm>
              <a:off x="-3600" y="4997520"/>
              <a:ext cx="9147960" cy="790560"/>
            </a:xfrm>
            <a:prstGeom prst="straightConnector1">
              <a:avLst/>
            </a:prstGeom>
            <a:ln w="12065">
              <a:solidFill>
                <a:srgbClr val="AB0000"/>
              </a:solidFill>
              <a:miter/>
            </a:ln>
          </p:spPr>
        </p:cxnSp>
      </p:grp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2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sldNum" idx="3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DBCA1A-5E79-40A5-81CA-FE54697E8A50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Seventh Outline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k.pl/pages,119_123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F91E1C8-AB00-4955-8DC3-5DBDC1D48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030" r="2775" b="12733"/>
          <a:stretch/>
        </p:blipFill>
        <p:spPr>
          <a:xfrm>
            <a:off x="585787" y="139442"/>
            <a:ext cx="7972425" cy="1343210"/>
          </a:xfrm>
          <a:prstGeom prst="rect">
            <a:avLst/>
          </a:prstGeom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81F19EAC-A306-483E-9CC7-56ACED9878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217401 w 9144000"/>
              <a:gd name="connsiteY0" fmla="*/ 157563 h 6858000"/>
              <a:gd name="connsiteX1" fmla="*/ 126900 w 9144000"/>
              <a:gd name="connsiteY1" fmla="*/ 1248064 h 6858000"/>
              <a:gd name="connsiteX2" fmla="*/ 126900 w 9144000"/>
              <a:gd name="connsiteY2" fmla="*/ 5609935 h 6858000"/>
              <a:gd name="connsiteX3" fmla="*/ 1217401 w 9144000"/>
              <a:gd name="connsiteY3" fmla="*/ 6700436 h 6858000"/>
              <a:gd name="connsiteX4" fmla="*/ 7926599 w 9144000"/>
              <a:gd name="connsiteY4" fmla="*/ 6700436 h 6858000"/>
              <a:gd name="connsiteX5" fmla="*/ 9017100 w 9144000"/>
              <a:gd name="connsiteY5" fmla="*/ 5609935 h 6858000"/>
              <a:gd name="connsiteX6" fmla="*/ 9017100 w 9144000"/>
              <a:gd name="connsiteY6" fmla="*/ 1248064 h 6858000"/>
              <a:gd name="connsiteX7" fmla="*/ 7926599 w 9144000"/>
              <a:gd name="connsiteY7" fmla="*/ 157563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217401" y="157563"/>
                </a:moveTo>
                <a:cubicBezTo>
                  <a:pt x="615134" y="157563"/>
                  <a:pt x="126900" y="645797"/>
                  <a:pt x="126900" y="1248064"/>
                </a:cubicBezTo>
                <a:lnTo>
                  <a:pt x="126900" y="5609935"/>
                </a:lnTo>
                <a:cubicBezTo>
                  <a:pt x="126900" y="6212202"/>
                  <a:pt x="615134" y="6700436"/>
                  <a:pt x="1217401" y="6700436"/>
                </a:cubicBezTo>
                <a:lnTo>
                  <a:pt x="7926599" y="6700436"/>
                </a:lnTo>
                <a:cubicBezTo>
                  <a:pt x="8528866" y="6700436"/>
                  <a:pt x="9017100" y="6212202"/>
                  <a:pt x="9017100" y="5609935"/>
                </a:cubicBezTo>
                <a:lnTo>
                  <a:pt x="9017100" y="1248064"/>
                </a:lnTo>
                <a:cubicBezTo>
                  <a:pt x="9017100" y="645797"/>
                  <a:pt x="8528866" y="157563"/>
                  <a:pt x="7926599" y="15756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B87618-F0EC-4CC9-A5A5-F44B1C57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7" y="1616545"/>
            <a:ext cx="2876415" cy="399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71565" y="5737881"/>
            <a:ext cx="3071677" cy="92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20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Polski </a:t>
            </a:r>
            <a:br>
              <a:rPr lang="pl-PL" sz="20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0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Czerwony Krzyż</a:t>
            </a:r>
            <a:br>
              <a:rPr sz="2000" dirty="0">
                <a:latin typeface="Georgia" panose="02040502050405020303" pitchFamily="18" charset="0"/>
              </a:rPr>
            </a:br>
            <a:r>
              <a:rPr lang="pl-PL" sz="20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1919 – 2025</a:t>
            </a:r>
            <a:endParaRPr lang="pl-PL" sz="2000" b="0" u="none" strike="noStrike" dirty="0">
              <a:solidFill>
                <a:schemeClr val="dk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DDAF9EF-C350-40D9-8E30-D72AACD4ADE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00759" y="1616886"/>
            <a:ext cx="2852415" cy="399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laceHolder 1">
            <a:extLst>
              <a:ext uri="{FF2B5EF4-FFF2-40B4-BE49-F238E27FC236}">
                <a16:creationId xmlns:a16="http://schemas.microsoft.com/office/drawing/2014/main" id="{0EF04BC1-F58D-459C-B156-E72B069C30B1}"/>
              </a:ext>
            </a:extLst>
          </p:cNvPr>
          <p:cNvSpPr txBox="1">
            <a:spLocks/>
          </p:cNvSpPr>
          <p:nvPr/>
        </p:nvSpPr>
        <p:spPr>
          <a:xfrm>
            <a:off x="4717526" y="5743234"/>
            <a:ext cx="3266940" cy="92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D52B1E"/>
                </a:solidFill>
                <a:latin typeface="Georgia" panose="02040502050405020303" pitchFamily="18" charset="0"/>
              </a:rPr>
              <a:t>Międzynarodowy Czerwony Krzyż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b="1" dirty="0">
                <a:solidFill>
                  <a:schemeClr val="dk2"/>
                </a:solidFill>
                <a:latin typeface="Georgia" panose="02040502050405020303" pitchFamily="18" charset="0"/>
              </a:rPr>
              <a:t>1863 – 2025</a:t>
            </a:r>
            <a:endParaRPr lang="pl-PL" sz="2000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EFC5FF10-AF11-4850-93C7-4E0BEF58A8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Prostokąt 4"/>
          <p:cNvSpPr/>
          <p:nvPr/>
        </p:nvSpPr>
        <p:spPr>
          <a:xfrm>
            <a:off x="321660" y="1552898"/>
            <a:ext cx="850068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Podstawową misją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Czerwonego Krzyża </a:t>
            </a:r>
            <a:endParaRPr lang="en-US" sz="2800" b="1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i Czerwonego Półksiężyca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jest: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zapobieganie i łagodzenie cierpienia ludzkiego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ochrona ludzkiej godności, bez jakiejkolwiek dyskryminacji dotyczącej”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narodowości,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rasy,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płci,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przekonań religijnych lub politycznych.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59" name="Tytuł 2"/>
          <p:cNvSpPr/>
          <p:nvPr/>
        </p:nvSpPr>
        <p:spPr>
          <a:xfrm>
            <a:off x="642960" y="0"/>
            <a:ext cx="8186400" cy="68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Misja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D36F73E5-18EF-40E8-B502-689C48844CF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B1151594-FFD0-4B0B-A6D0-2FF90378F5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Prostokąt 4"/>
          <p:cNvSpPr/>
          <p:nvPr/>
        </p:nvSpPr>
        <p:spPr>
          <a:xfrm>
            <a:off x="571320" y="928800"/>
            <a:ext cx="8286480" cy="526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Międzynarodowy Komitet Czerwonego Krzyża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przekonał rządy państw o konieczności zapewnienia pomocy i ochrony rannym żołnierzom i osobom świadczącym tę pomoc.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1864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przyjęto międzynarodowy traktat zwany 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Konwencją Genewską o „polepszeniu losu rannych w armiach czynnych”. </a:t>
            </a:r>
            <a:br>
              <a:rPr sz="2800" dirty="0">
                <a:latin typeface="Georgia" panose="02040502050405020303" pitchFamily="18" charset="0"/>
              </a:rPr>
            </a:b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Czerwony krzyż został wówczas prawnie uznany za znak ochronny wojskowej służby zdrowia.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62" name="Tytuł 2"/>
          <p:cNvSpPr/>
          <p:nvPr/>
        </p:nvSpPr>
        <p:spPr>
          <a:xfrm>
            <a:off x="0" y="0"/>
            <a:ext cx="8829360" cy="733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Konwencja Genewska</a:t>
            </a:r>
            <a:endParaRPr lang="en-US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1EA0A7D1-DD4B-4A8B-BCD3-E113116A3B4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FF5BAEA7-DAFA-49E9-8AC7-656629265D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4" name="Prostokąt 4"/>
          <p:cNvSpPr/>
          <p:nvPr/>
        </p:nvSpPr>
        <p:spPr>
          <a:xfrm>
            <a:off x="466725" y="862140"/>
            <a:ext cx="8717447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6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humanitaryzm</a:t>
            </a:r>
            <a:r>
              <a:rPr lang="pl-PL" sz="36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człowieczeństwo, ochrona życia, zdrowia i poszanowanie ludzkiej godności i praw człowieka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6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bezstronność</a:t>
            </a:r>
            <a:r>
              <a:rPr lang="pl-PL" sz="36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pomoc udzielana bez rozróżnienia wszystkim stronom konfliktu, najpierw najbardziej potrzebującym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6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neutralność</a:t>
            </a:r>
            <a:r>
              <a:rPr lang="pl-PL" sz="36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brak stanowiska w sporach: religijnych, rasowych, politycznych itp.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65" name="Tytuł 2"/>
          <p:cNvSpPr/>
          <p:nvPr/>
        </p:nvSpPr>
        <p:spPr>
          <a:xfrm>
            <a:off x="683492" y="-3123"/>
            <a:ext cx="8349627" cy="666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8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Wiedeń 1965 -XX Konwencja CK</a:t>
            </a:r>
            <a:endParaRPr lang="en-US" sz="38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D5C0EA4F-38F7-4646-B6C2-DD53DC4C286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C2DD7667-8AC4-4F02-8774-E49350C1E2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7" name="Prostokąt 4"/>
          <p:cNvSpPr/>
          <p:nvPr/>
        </p:nvSpPr>
        <p:spPr>
          <a:xfrm>
            <a:off x="285839" y="928800"/>
            <a:ext cx="8747279" cy="55077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niezależność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niezależność od państwa w granicach prawa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dobrowolność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przynależność do organizacji jest dobrowolna, nieprzymusowa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jedność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w każdym z krajów istnieje jedna organizacja działająca w ramach </a:t>
            </a:r>
            <a:r>
              <a:rPr lang="pl-PL" sz="3200" b="1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Czerwonego Krzyża lub Czerwonego Półksiężyca </a:t>
            </a:r>
          </a:p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powszechność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wszystkie stowarzyszenia są równe, </a:t>
            </a:r>
            <a:r>
              <a:rPr lang="pl-PL" sz="32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Czerwony Krzyż i Czerwony Półksiężyc 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stara się być obecny na całym świecie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7" name="Tytuł 2">
            <a:extLst>
              <a:ext uri="{FF2B5EF4-FFF2-40B4-BE49-F238E27FC236}">
                <a16:creationId xmlns:a16="http://schemas.microsoft.com/office/drawing/2014/main" id="{21F8B48D-6C9B-43A4-96D8-7F12F57C95D2}"/>
              </a:ext>
            </a:extLst>
          </p:cNvPr>
          <p:cNvSpPr/>
          <p:nvPr/>
        </p:nvSpPr>
        <p:spPr>
          <a:xfrm>
            <a:off x="683492" y="-3123"/>
            <a:ext cx="8349627" cy="666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8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Wiedeń 1965 -XX Konwencja CK</a:t>
            </a:r>
            <a:endParaRPr lang="en-US" sz="38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F0E9C50E-8CDE-4F7B-BCF5-70471C3F1AC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D1C535BF-5081-44D2-87EF-FC51A72711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9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Tytuł 2"/>
          <p:cNvSpPr/>
          <p:nvPr/>
        </p:nvSpPr>
        <p:spPr>
          <a:xfrm>
            <a:off x="0" y="0"/>
            <a:ext cx="9143640" cy="74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Struktura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830835607"/>
              </p:ext>
            </p:extLst>
          </p:nvPr>
        </p:nvGraphicFramePr>
        <p:xfrm>
          <a:off x="0" y="971550"/>
          <a:ext cx="9143640" cy="567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33C29CC8-3BC8-4A66-88A5-3B0D506464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953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PCK – 1919 - 2025</a:t>
            </a:r>
            <a:endParaRPr lang="pl-PL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72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rostokąt 4"/>
          <p:cNvSpPr/>
          <p:nvPr/>
        </p:nvSpPr>
        <p:spPr>
          <a:xfrm>
            <a:off x="572611" y="1571760"/>
            <a:ext cx="421452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chemeClr val="dk2">
                    <a:lumMod val="50000"/>
                  </a:schemeClr>
                </a:solidFill>
                <a:effectLst/>
                <a:uFillTx/>
                <a:latin typeface="Georgia" panose="02040502050405020303" pitchFamily="18" charset="0"/>
              </a:rPr>
              <a:t>Polski Czerwony Krzyż </a:t>
            </a:r>
            <a:r>
              <a:rPr lang="pl-PL" sz="3200" b="0" u="none" strike="noStrike" dirty="0">
                <a:solidFill>
                  <a:schemeClr val="dk2">
                    <a:lumMod val="50000"/>
                  </a:schemeClr>
                </a:solidFill>
                <a:effectLst/>
                <a:uFillTx/>
                <a:latin typeface="Georgia" panose="02040502050405020303" pitchFamily="18" charset="0"/>
              </a:rPr>
              <a:t>jest najstarszą organizacją humanitarną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dk2">
                    <a:lumMod val="50000"/>
                  </a:schemeClr>
                </a:solidFill>
                <a:effectLst/>
                <a:uFillTx/>
                <a:latin typeface="Georgia" panose="02040502050405020303" pitchFamily="18" charset="0"/>
              </a:rPr>
              <a:t>w naszym kraju, skupiającą ponad 200 tysięcy wolontariuszy.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74" name="Obraz 7" descr="logo_pck_bez_tła.gif"/>
          <p:cNvPicPr/>
          <p:nvPr/>
        </p:nvPicPr>
        <p:blipFill>
          <a:blip r:embed="rId2"/>
          <a:stretch/>
        </p:blipFill>
        <p:spPr>
          <a:xfrm>
            <a:off x="4962524" y="1571760"/>
            <a:ext cx="3466875" cy="360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CBA44D47-C3C9-4FD1-AA27-79F53A6590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83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ZAŁOŻYCIELE PCK</a:t>
            </a:r>
            <a:endParaRPr lang="pl-PL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76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Prostokąt 4"/>
          <p:cNvSpPr/>
          <p:nvPr/>
        </p:nvSpPr>
        <p:spPr>
          <a:xfrm>
            <a:off x="3353475" y="1214280"/>
            <a:ext cx="5433405" cy="5300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Po odzyskaniu przez Polskę niepodległości, z inicjatywy Stowarzyszenia Samarytanin Polski zwołano 18 stycznia 1919 naradę organizacji czerwonokrzyskich. Organizacje te podczas narady odbywającej się pod patronatem </a:t>
            </a:r>
            <a:r>
              <a:rPr lang="pl-PL" sz="2800" b="1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Heleny Paderewskiej</a:t>
            </a:r>
            <a:r>
              <a:rPr lang="pl-PL" sz="2800" b="0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 utworzyły Polskie Towarzystwo Czerwonego Krzyża z prezesem </a:t>
            </a:r>
            <a:r>
              <a:rPr lang="pl-PL" sz="2800" b="1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Pawłem </a:t>
            </a:r>
            <a:r>
              <a:rPr lang="pl-PL" sz="2800" b="1" u="none" strike="noStrike" dirty="0" err="1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Sapiechą</a:t>
            </a:r>
            <a:r>
              <a:rPr lang="pl-PL" sz="2800" b="0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.</a:t>
            </a:r>
            <a:endParaRPr lang="en-US" sz="2800" b="0" u="none" strike="noStrike" dirty="0">
              <a:solidFill>
                <a:schemeClr val="bg2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78" name="Obraz 7" descr="paderewska.jpg"/>
          <p:cNvSpPr/>
          <p:nvPr/>
        </p:nvSpPr>
        <p:spPr>
          <a:xfrm>
            <a:off x="1299960" y="1214280"/>
            <a:ext cx="2020320" cy="235692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icture 2"/>
          <p:cNvSpPr/>
          <p:nvPr/>
        </p:nvSpPr>
        <p:spPr>
          <a:xfrm>
            <a:off x="585720" y="3214800"/>
            <a:ext cx="1828440" cy="228564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6846C06-EC04-4D53-91A9-DA5936B6E45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7143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MISJA PCK</a:t>
            </a:r>
            <a:endParaRPr lang="pl-PL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81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Prostokąt 4"/>
          <p:cNvSpPr/>
          <p:nvPr/>
        </p:nvSpPr>
        <p:spPr>
          <a:xfrm>
            <a:off x="790575" y="1168560"/>
            <a:ext cx="8067224" cy="483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-21600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  ochrona życia i zdrowia,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358920"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zapewnienie poszanowania istoty ludzkiej,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zwłaszcza podczas konfliktów zbrojnych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i w innych krytycznych sytuacjach,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358920"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praca na rzecz zapobiegania chorobom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i rozwijanie pomocy społecznej,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aktywizowanie pracy wolontariuszy i stała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   gotowość do niesienia pomocy,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358920"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budowa uniwersalnego poczucia solidarności </a:t>
            </a:r>
            <a:b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ze wszystkimi, którzy potrzebują ochrony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i pomocy.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274A2358-D876-487E-BAFB-221308A7C4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3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Prostokąt 4"/>
          <p:cNvSpPr/>
          <p:nvPr/>
        </p:nvSpPr>
        <p:spPr>
          <a:xfrm>
            <a:off x="771524" y="1214280"/>
            <a:ext cx="7832835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Uświadomienie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społeczeństwu potrzeby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nauki pierwszej pomocy –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poprzez organizację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pokazów, rozdawnictwo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różnorodnych materiałów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promocyjnych, organizację</a:t>
            </a:r>
            <a:br>
              <a:rPr sz="2800" dirty="0">
                <a:latin typeface="Georgia" panose="02040502050405020303" pitchFamily="18" charset="0"/>
              </a:rPr>
            </a:b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sng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Mistrzostw Pierwszej Pomocy PCK</a:t>
            </a:r>
            <a:r>
              <a:rPr lang="pl-PL" sz="2800" b="1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Georgia" panose="02040502050405020303" pitchFamily="18" charset="0"/>
              </a:rPr>
              <a:t>- </a:t>
            </a:r>
            <a:r>
              <a:rPr lang="pl-PL" sz="2800" b="1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jako formy popularyzacji pierwszej pomocy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85" name="Obraz 7" descr="paderewska.jpg"/>
          <p:cNvSpPr/>
          <p:nvPr/>
        </p:nvSpPr>
        <p:spPr>
          <a:xfrm>
            <a:off x="5580000" y="1628640"/>
            <a:ext cx="3153240" cy="236484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70485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32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MISTRZOSTWA PIERWSZEJ POMOCY</a:t>
            </a:r>
            <a:endParaRPr lang="pl-PL" sz="32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540403E6-47B7-4502-A804-C122B7E20A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7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Prostokąt 4"/>
          <p:cNvSpPr/>
          <p:nvPr/>
        </p:nvSpPr>
        <p:spPr>
          <a:xfrm>
            <a:off x="4071960" y="1285920"/>
            <a:ext cx="4338795" cy="50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Nauczanie pierwszej pomocy zarówno osób zgłaszających się na </a:t>
            </a:r>
            <a:r>
              <a:rPr lang="pl-PL" sz="3200" b="0" u="sng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kursy</a:t>
            </a:r>
            <a:r>
              <a:rPr lang="pl-PL" sz="3200" b="0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indywidualnie,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w szkołach po przez </a:t>
            </a:r>
            <a:r>
              <a:rPr lang="pl-PL" sz="3200" b="1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szkolne koła PCK </a:t>
            </a: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jak również kierowanych na kursy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i szkolenia przez różne instytucje.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89" name="Obraz 7" descr="paderewska.jpg"/>
          <p:cNvSpPr/>
          <p:nvPr/>
        </p:nvSpPr>
        <p:spPr>
          <a:xfrm>
            <a:off x="733245" y="1429200"/>
            <a:ext cx="3153240" cy="236484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Tytuł 2"/>
          <p:cNvSpPr/>
          <p:nvPr/>
        </p:nvSpPr>
        <p:spPr>
          <a:xfrm>
            <a:off x="0" y="0"/>
            <a:ext cx="9143640" cy="73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PCK – PIERWSZA POMOC</a:t>
            </a:r>
            <a:endParaRPr lang="en-US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9A06DC7-8E7D-48CF-8209-1849F2C5C4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2835A32-6E2D-4517-A0D8-E8C66852200C}"/>
              </a:ext>
            </a:extLst>
          </p:cNvPr>
          <p:cNvSpPr/>
          <p:nvPr/>
        </p:nvSpPr>
        <p:spPr>
          <a:xfrm>
            <a:off x="110881" y="713521"/>
            <a:ext cx="8890200" cy="5981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52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 Czerwonego Krzyża</a:t>
            </a:r>
            <a:endParaRPr lang="pl-PL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28" name="Prostokąt 4"/>
          <p:cNvSpPr/>
          <p:nvPr/>
        </p:nvSpPr>
        <p:spPr>
          <a:xfrm>
            <a:off x="711960" y="1547524"/>
            <a:ext cx="442872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Jean Henri </a:t>
            </a:r>
            <a:r>
              <a:rPr lang="pl-PL" sz="2800" b="1" u="none" strike="noStrike" dirty="0" err="1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Dunant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(08.05.1828 30.09.1910) szwajcarski kupiec, filantrop i założyciel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Czerwonego Krzyża</a:t>
            </a:r>
            <a:endParaRPr lang="en-US" sz="2800" b="0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5060390" y="1547199"/>
            <a:ext cx="3150205" cy="297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0" name="Prostokąt 6"/>
          <p:cNvSpPr/>
          <p:nvPr/>
        </p:nvSpPr>
        <p:spPr>
          <a:xfrm>
            <a:off x="711960" y="5162991"/>
            <a:ext cx="5831715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Laureat pierwszej </a:t>
            </a:r>
            <a:r>
              <a:rPr lang="pl-PL" sz="2800" b="1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Pokojowej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Nagrody Nobla (1901)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9" name="Obraz 3" descr="logo_pck_bez_tła.gif">
            <a:extLst>
              <a:ext uri="{FF2B5EF4-FFF2-40B4-BE49-F238E27FC236}">
                <a16:creationId xmlns:a16="http://schemas.microsoft.com/office/drawing/2014/main" id="{EA4EBF13-DED5-470C-B6D0-867859EF14D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09BC3B78-AD3C-47DD-B7EE-43B30D3C0E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1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Prostokąt 4"/>
          <p:cNvSpPr/>
          <p:nvPr/>
        </p:nvSpPr>
        <p:spPr>
          <a:xfrm>
            <a:off x="449101" y="1340639"/>
            <a:ext cx="4201739" cy="40304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Postępowanie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w sposób wzmacniający siły obronne (właściwe odżywianie, systematyczna aktywność fizyczna, hartowanie ciała, itp.)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93" name="Tytuł 2"/>
          <p:cNvSpPr/>
          <p:nvPr/>
        </p:nvSpPr>
        <p:spPr>
          <a:xfrm>
            <a:off x="0" y="0"/>
            <a:ext cx="9143640" cy="704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dirty="0">
                <a:solidFill>
                  <a:schemeClr val="bg1"/>
                </a:solidFill>
                <a:latin typeface="Georgia" panose="02040502050405020303" pitchFamily="18" charset="0"/>
              </a:rPr>
              <a:t>OLIMPIADA </a:t>
            </a: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ZDROWIA PCK</a:t>
            </a:r>
            <a:endParaRPr lang="en-US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94" name="Obraz 6" descr="paderewska.jpg"/>
          <p:cNvSpPr/>
          <p:nvPr/>
        </p:nvSpPr>
        <p:spPr>
          <a:xfrm>
            <a:off x="4597756" y="1340639"/>
            <a:ext cx="3642840" cy="363240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Obraz 7" descr="paderewska.jpg"/>
          <p:cNvSpPr/>
          <p:nvPr/>
        </p:nvSpPr>
        <p:spPr>
          <a:xfrm flipH="1">
            <a:off x="5099941" y="4406798"/>
            <a:ext cx="2423880" cy="192852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66C1A306-8E28-4588-9BA2-2B9411AEF0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3640" cy="7143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PCK - KRWIODAWSTWO</a:t>
            </a:r>
            <a:endParaRPr lang="pl-PL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97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Prostokąt 4"/>
          <p:cNvSpPr/>
          <p:nvPr/>
        </p:nvSpPr>
        <p:spPr>
          <a:xfrm>
            <a:off x="3714840" y="1314450"/>
            <a:ext cx="510552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/>
            <a:r>
              <a:rPr lang="pl-PL" sz="3200" b="0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Propagowanie honorowego krwiodawstwa wśród młodzieży. Organizujemy prelekcje </a:t>
            </a:r>
            <a:r>
              <a:rPr lang="pl-PL" sz="3200" dirty="0">
                <a:solidFill>
                  <a:schemeClr val="bg2"/>
                </a:solidFill>
                <a:latin typeface="Georgia" panose="02040502050405020303" pitchFamily="18" charset="0"/>
              </a:rPr>
              <a:t>oraz akcje krwiodawstwa. </a:t>
            </a:r>
          </a:p>
          <a:p>
            <a:pPr algn="r"/>
            <a:endParaRPr lang="pl-PL" sz="3200" b="0" u="none" strike="noStrike" dirty="0">
              <a:solidFill>
                <a:schemeClr val="bg2"/>
              </a:solidFill>
              <a:effectLst/>
              <a:uFillTx/>
              <a:latin typeface="Georgia" panose="02040502050405020303" pitchFamily="18" charset="0"/>
            </a:endParaRPr>
          </a:p>
          <a:p>
            <a:pPr algn="r"/>
            <a:r>
              <a:rPr lang="pl-PL" sz="3200" b="0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Akcja PCK </a:t>
            </a: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MŁODA KREW RATUJE ŻYCIE</a:t>
            </a:r>
            <a:r>
              <a:rPr lang="pl-PL" sz="3200" dirty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pl-PL" sz="3200" dirty="0">
                <a:solidFill>
                  <a:schemeClr val="bg2"/>
                </a:solidFill>
                <a:latin typeface="Georgia" panose="02040502050405020303" pitchFamily="18" charset="0"/>
              </a:rPr>
              <a:t>dla szkół średnich.</a:t>
            </a:r>
            <a:endParaRPr lang="en-US" sz="3200" b="1" u="none" strike="noStrike" dirty="0">
              <a:solidFill>
                <a:srgbClr val="C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99" name="Obraz 7" descr="paderewska.jpg"/>
          <p:cNvSpPr/>
          <p:nvPr/>
        </p:nvSpPr>
        <p:spPr>
          <a:xfrm>
            <a:off x="323640" y="1484640"/>
            <a:ext cx="3204720" cy="309600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EC0DE473-22CD-45C6-8B75-580AE6C110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1" name="Prostokąt 4"/>
          <p:cNvSpPr/>
          <p:nvPr/>
        </p:nvSpPr>
        <p:spPr>
          <a:xfrm>
            <a:off x="429120" y="1485357"/>
            <a:ext cx="4642920" cy="40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Niedopuszczanie do </a:t>
            </a:r>
            <a:r>
              <a:rPr lang="pl-PL" sz="3200" b="0" u="none" strike="noStrike" dirty="0" err="1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zachowań</a:t>
            </a:r>
            <a:r>
              <a:rPr lang="pl-PL" sz="3200" b="0" u="none" strike="noStrike" dirty="0">
                <a:solidFill>
                  <a:schemeClr val="lt2">
                    <a:lumMod val="10000"/>
                  </a:schemeClr>
                </a:solidFill>
                <a:effectLst/>
                <a:uFillTx/>
                <a:latin typeface="Georgia" panose="02040502050405020303" pitchFamily="18" charset="0"/>
              </a:rPr>
              <a:t>, które mają bezpośredni wpływ na obniżenie bariery immunologicznej (lekomania, palenie papierosów, alkohol, narkotyki, itp.)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03" name="Picture 2"/>
          <p:cNvSpPr/>
          <p:nvPr/>
        </p:nvSpPr>
        <p:spPr>
          <a:xfrm>
            <a:off x="5072040" y="1643040"/>
            <a:ext cx="3826080" cy="4000320"/>
          </a:xfrm>
          <a:prstGeom prst="roundRect">
            <a:avLst>
              <a:gd name="adj" fmla="val 4167"/>
            </a:avLst>
          </a:prstGeom>
          <a:blipFill rotWithShape="0">
            <a:blip r:embed="rId2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Tytuł 2"/>
          <p:cNvSpPr/>
          <p:nvPr/>
        </p:nvSpPr>
        <p:spPr>
          <a:xfrm>
            <a:off x="0" y="0"/>
            <a:ext cx="9143640" cy="7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2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PROMOCJA ZDROWEGO STYLU ŻYCIA</a:t>
            </a:r>
            <a:endParaRPr lang="en-US" sz="32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DC954C14-DF74-4B3B-9B0D-9254E29D906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rostokąt 4"/>
          <p:cNvSpPr/>
          <p:nvPr/>
        </p:nvSpPr>
        <p:spPr>
          <a:xfrm>
            <a:off x="3786120" y="1714320"/>
            <a:ext cx="4928760" cy="353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Na przełomie sierpnia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i września zbieramy artykuły. Celem kampanii jest wyposażenie potrzebujących dzieci w wyprawki szkolne.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icture 2"/>
          <p:cNvSpPr/>
          <p:nvPr/>
        </p:nvSpPr>
        <p:spPr>
          <a:xfrm>
            <a:off x="615960" y="1500120"/>
            <a:ext cx="3098520" cy="3821400"/>
          </a:xfrm>
          <a:prstGeom prst="roundRect">
            <a:avLst>
              <a:gd name="adj" fmla="val 4167"/>
            </a:avLst>
          </a:prstGeom>
          <a:blipFill rotWithShape="0">
            <a:blip r:embed="rId2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51BAE697-E861-4DB4-8CD0-453E2E75AD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92640F53-4B4C-47C1-9CBE-FCE8BC4ECE9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23355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Tytuł 2"/>
          <p:cNvSpPr/>
          <p:nvPr/>
        </p:nvSpPr>
        <p:spPr>
          <a:xfrm>
            <a:off x="0" y="0"/>
            <a:ext cx="9143640" cy="7143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44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"Wyprawka dla żaka</a:t>
            </a:r>
            <a:endParaRPr lang="en-US" sz="4400" b="1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59FF966A-FAF0-4D1E-91FD-0AC9849A64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44774224-0CF2-4510-90B7-D153E23EBA6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23355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Prostokąt 4"/>
          <p:cNvSpPr/>
          <p:nvPr/>
        </p:nvSpPr>
        <p:spPr>
          <a:xfrm>
            <a:off x="428760" y="1785960"/>
            <a:ext cx="492876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Poprawa sytuacji osób potrzebujących poprzez podniesienie świadomości społeczeństwa na temat problemu głodu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i ubóstwa.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10" name="Tytuł 2"/>
          <p:cNvSpPr/>
          <p:nvPr/>
        </p:nvSpPr>
        <p:spPr>
          <a:xfrm>
            <a:off x="0" y="0"/>
            <a:ext cx="9143640" cy="67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44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Światowy Dzień Walki z Głodem</a:t>
            </a:r>
            <a:endParaRPr lang="en-US" sz="4400" b="1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11" name="Picture 2"/>
          <p:cNvSpPr/>
          <p:nvPr/>
        </p:nvSpPr>
        <p:spPr>
          <a:xfrm>
            <a:off x="5357520" y="1928880"/>
            <a:ext cx="3357720" cy="2902614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49EAC78C-4CDF-46FD-B8D9-112F0F63B1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2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Prostokąt 4"/>
          <p:cNvSpPr/>
          <p:nvPr/>
        </p:nvSpPr>
        <p:spPr>
          <a:xfrm>
            <a:off x="3000240" y="1239120"/>
            <a:ext cx="5928840" cy="50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Polskiego Czerwonego Krzyża niesiemy na terenie całego kraju i kierujemy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do najuboższych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i opuszczonych, do rodzin wielodzietnych oraz osób samotnie wychowujących dzieci, do bezrobotnych, bezdomnych i chorych.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r" defTabSz="914400">
              <a:lnSpc>
                <a:spcPct val="100000"/>
              </a:lnSpc>
            </a:pP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14" name="Tytuł 2"/>
          <p:cNvSpPr/>
          <p:nvPr/>
        </p:nvSpPr>
        <p:spPr>
          <a:xfrm>
            <a:off x="0" y="0"/>
            <a:ext cx="9143640" cy="67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Czerwonokrzyska Gwiazdka</a:t>
            </a:r>
            <a:endParaRPr lang="en-US" sz="4100" b="1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15" name="Picture 3"/>
          <p:cNvSpPr/>
          <p:nvPr/>
        </p:nvSpPr>
        <p:spPr>
          <a:xfrm>
            <a:off x="775965" y="2054453"/>
            <a:ext cx="3049560" cy="264276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428014A6-C62D-49A5-BC60-9FCC45B34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23355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7BE6E557-8F2C-4F41-A46A-AB26DAA387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2C97E279-15E3-4564-B319-D34DFFA5BE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23355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Prostokąt 4"/>
          <p:cNvSpPr/>
          <p:nvPr/>
        </p:nvSpPr>
        <p:spPr>
          <a:xfrm>
            <a:off x="428760" y="1071720"/>
            <a:ext cx="492876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Jednym ze statutowych działań Polskiego Czerwonego Krzyża jest m.in. organizacja wypoczynku letniego dla najuboższych dzieci.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18" name="Tytuł 2"/>
          <p:cNvSpPr/>
          <p:nvPr/>
        </p:nvSpPr>
        <p:spPr>
          <a:xfrm>
            <a:off x="0" y="0"/>
            <a:ext cx="9143640" cy="68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44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Gorączka Złota</a:t>
            </a:r>
            <a:endParaRPr lang="en-US" sz="4400" b="1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19" name="Picture 2"/>
          <p:cNvSpPr/>
          <p:nvPr/>
        </p:nvSpPr>
        <p:spPr>
          <a:xfrm>
            <a:off x="5500800" y="1571760"/>
            <a:ext cx="3309480" cy="174744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rostokąt 6"/>
          <p:cNvSpPr/>
          <p:nvPr/>
        </p:nvSpPr>
        <p:spPr>
          <a:xfrm>
            <a:off x="428760" y="4000680"/>
            <a:ext cx="8429400" cy="20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Polski Czerwony Krzyż organizuje ogólnopolską akcję "</a:t>
            </a:r>
            <a:r>
              <a:rPr lang="pl-PL" sz="32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Gorączka złota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", która polega na zbiórce złotych monet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 nominałach 1, 2 i 5 groszowych.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78FE53E1-4535-4B54-8826-753609DBEE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69B45D67-9176-48A6-B6F5-1CA1E103F04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23355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Prostokąt 4"/>
          <p:cNvSpPr/>
          <p:nvPr/>
        </p:nvSpPr>
        <p:spPr>
          <a:xfrm>
            <a:off x="3429000" y="1239120"/>
            <a:ext cx="5500440" cy="5015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Zwracamy się z prośbą </a:t>
            </a:r>
            <a:br>
              <a:rPr sz="3200" dirty="0">
                <a:latin typeface="Georgia" panose="02040502050405020303" pitchFamily="18" charset="0"/>
              </a:rPr>
            </a:b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do Państwa o wsparcie naszych działań. Podarujmy odrobinę radości tym, dla których okres świąt to czas troski samotności. Państwa pomoc w ramach akcji "Wielkanoc z PCK" dotrze do ludzi najbardziej jej potrzebujących.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23" name="Tytuł 2"/>
          <p:cNvSpPr/>
          <p:nvPr/>
        </p:nvSpPr>
        <p:spPr>
          <a:xfrm>
            <a:off x="0" y="0"/>
            <a:ext cx="9143640" cy="695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Wielkanoc z PCK</a:t>
            </a:r>
            <a:endParaRPr lang="en-US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224" name="Picture 2"/>
          <p:cNvSpPr/>
          <p:nvPr/>
        </p:nvSpPr>
        <p:spPr>
          <a:xfrm>
            <a:off x="370275" y="1357658"/>
            <a:ext cx="3183840" cy="311364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B76B898-6BEC-4257-9431-EECA7FC13B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DDD324-A99D-4B8B-8601-B7D979EB6DF6}"/>
              </a:ext>
            </a:extLst>
          </p:cNvPr>
          <p:cNvSpPr/>
          <p:nvPr/>
        </p:nvSpPr>
        <p:spPr>
          <a:xfrm>
            <a:off x="110881" y="713521"/>
            <a:ext cx="8890200" cy="5981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/>
          </a:p>
        </p:txBody>
      </p:sp>
      <p:sp>
        <p:nvSpPr>
          <p:cNvPr id="132" name="Prostokąt 4"/>
          <p:cNvSpPr/>
          <p:nvPr/>
        </p:nvSpPr>
        <p:spPr>
          <a:xfrm>
            <a:off x="550980" y="1570321"/>
            <a:ext cx="556407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Od wczesnej młodości stykał się </a:t>
            </a:r>
            <a:b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 ludzką nędzą, </a:t>
            </a: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towarzysząc matce w odwiedzaniu najbiedniejszych mieszkańców Genewy – chorych, kalekich i umierających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. </a:t>
            </a:r>
          </a:p>
          <a:p>
            <a:pPr defTabSz="914400">
              <a:lnSpc>
                <a:spcPct val="100000"/>
              </a:lnSpc>
            </a:pPr>
            <a:endParaRPr lang="pl-PL" sz="2400" dirty="0">
              <a:solidFill>
                <a:schemeClr val="dk2"/>
              </a:solidFill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 ukończeniu gimnazjum </a:t>
            </a:r>
            <a:b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pracuje w banku, </a:t>
            </a: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angażując się jednocześnie w różnorodną działalność społeczną, </a:t>
            </a:r>
            <a:b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m.in. pomoc więźniom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5979780" y="1713600"/>
            <a:ext cx="2756160" cy="38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4" name="Tytuł 2"/>
          <p:cNvSpPr/>
          <p:nvPr/>
        </p:nvSpPr>
        <p:spPr>
          <a:xfrm>
            <a:off x="0" y="0"/>
            <a:ext cx="9144000" cy="713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9" name="Obraz 3" descr="logo_pck_bez_tła.gif">
            <a:extLst>
              <a:ext uri="{FF2B5EF4-FFF2-40B4-BE49-F238E27FC236}">
                <a16:creationId xmlns:a16="http://schemas.microsoft.com/office/drawing/2014/main" id="{BAA81B9B-A5D9-4B68-A36F-B2487D9DB2A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347F1C8-3F61-433C-9748-FBF6D60C45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3CAB236-786F-49F8-A3AD-4A974FE7E745}"/>
              </a:ext>
            </a:extLst>
          </p:cNvPr>
          <p:cNvSpPr/>
          <p:nvPr/>
        </p:nvSpPr>
        <p:spPr>
          <a:xfrm>
            <a:off x="110881" y="713521"/>
            <a:ext cx="8890200" cy="5981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E984ED87-8920-4F75-AEC0-3AC416E77762}"/>
              </a:ext>
            </a:extLst>
          </p:cNvPr>
          <p:cNvSpPr/>
          <p:nvPr/>
        </p:nvSpPr>
        <p:spPr>
          <a:xfrm>
            <a:off x="0" y="0"/>
            <a:ext cx="9144000" cy="713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36" name="Prostokąt 4"/>
          <p:cNvSpPr/>
          <p:nvPr/>
        </p:nvSpPr>
        <p:spPr>
          <a:xfrm>
            <a:off x="2428920" y="1627632"/>
            <a:ext cx="621468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1855 zakłada w Paryżu </a:t>
            </a: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Światowe Przymierze Stowarzyszeń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Młodych Chrześcijan 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(YMCA).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Kilka lat przebywa w Algierii,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gdzie m.in. zakłada wzorowe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gospodarstwo rolne.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połowie 1859 wraca do Europy,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aby osobiście prosić cesarza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Francuzów Napoleona III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 wstawiennictwo w realizacji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algierskich projektów.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 flipH="1">
            <a:off x="642960" y="1627632"/>
            <a:ext cx="2833350" cy="429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3" descr="logo_pck_bez_tła.gif">
            <a:extLst>
              <a:ext uri="{FF2B5EF4-FFF2-40B4-BE49-F238E27FC236}">
                <a16:creationId xmlns:a16="http://schemas.microsoft.com/office/drawing/2014/main" id="{6B6A12A6-AE7D-4C02-9AD5-20978DD1BD5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/>
          <p:cNvPicPr/>
          <p:nvPr/>
        </p:nvPicPr>
        <p:blipFill rotWithShape="1">
          <a:blip r:embed="rId2"/>
          <a:srcRect l="210" t="34452" r="-210" b="-1968"/>
          <a:stretch/>
        </p:blipFill>
        <p:spPr>
          <a:xfrm>
            <a:off x="0" y="596697"/>
            <a:ext cx="9243716" cy="313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CF0CA80-F621-49FC-921D-864247166D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0" name="Prostokąt 4"/>
          <p:cNvSpPr/>
          <p:nvPr/>
        </p:nvSpPr>
        <p:spPr>
          <a:xfrm>
            <a:off x="833497" y="3826540"/>
            <a:ext cx="7477005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24 czerwca 1859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w drodze na spotkanie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 cesarzem, przejeżdża koło włoskiego miasteczka </a:t>
            </a:r>
          </a:p>
          <a:p>
            <a:pPr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Solferino, gdzie </a:t>
            </a: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dogorywa najkrwawsza w ówczesnej Europie (obok Waterloo) – bitwa pod Solferino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stoczona między armią austriacką, </a:t>
            </a:r>
            <a:b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 sprzymierzonymi siłami </a:t>
            </a: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francusko-włoskimi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41" name="Tytuł 2"/>
          <p:cNvSpPr/>
          <p:nvPr/>
        </p:nvSpPr>
        <p:spPr>
          <a:xfrm>
            <a:off x="0" y="0"/>
            <a:ext cx="9144000" cy="713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Bitwa pod Solferino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D1706DD5-3A32-4DA0-B29B-BEB27B60290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BBD93B23-B8BC-4DDF-B4F2-DEEB9BC411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Prostokąt 4"/>
          <p:cNvSpPr/>
          <p:nvPr/>
        </p:nvSpPr>
        <p:spPr>
          <a:xfrm>
            <a:off x="723232" y="1280006"/>
            <a:ext cx="7697535" cy="4892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Liczba ofiar przekracza </a:t>
            </a: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40 000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Ranni umierają w męczarniach  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Niewielkie wojskowe służby medyczne opatrują tylko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dowódców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Henry </a:t>
            </a:r>
            <a:r>
              <a:rPr lang="pl-PL" sz="2400" b="0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Dunant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pomaga rannym i umierającym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kościele w </a:t>
            </a:r>
            <a:r>
              <a:rPr lang="pl-PL" sz="2400" b="0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Castiglione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organizuje prymitywny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szpital, opatruje rannych, dostarcza im wodę do picia, 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Namawia do pomocy kilka miejscowych kobiet, które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choć z oporami – dają się przekonać, że ranni żołnierze cierpią tak samo, niezależnie od narodowości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Tu powstaje hasło </a:t>
            </a:r>
            <a:r>
              <a:rPr lang="pl-PL" sz="2400" b="1" u="sng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Tutti </a:t>
            </a:r>
            <a:r>
              <a:rPr lang="pl-PL" sz="2400" b="1" u="sng" strike="noStrike" dirty="0" err="1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fratelli</a:t>
            </a:r>
            <a:r>
              <a:rPr lang="pl-PL" sz="2400" b="1" u="sng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– wszyscy</a:t>
            </a:r>
            <a:br>
              <a:rPr sz="2400" dirty="0">
                <a:solidFill>
                  <a:srgbClr val="D52B1E"/>
                </a:solidFill>
                <a:latin typeface="Georgia" panose="02040502050405020303" pitchFamily="18" charset="0"/>
              </a:rPr>
            </a:b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                               </a:t>
            </a:r>
            <a:r>
              <a:rPr lang="pl-PL" sz="2400" b="1" u="sng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jesteśmy braćmi</a:t>
            </a:r>
            <a:endParaRPr lang="en-US" sz="2400" b="0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45" name="Tytuł 2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Wszyscy jesteśmy braćmi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10767DDF-0E50-4606-A4B7-D88EA1FCE34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D7E98CF7-47C1-4C28-A519-03A0C7E2F6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7" name="Prostokąt 4"/>
          <p:cNvSpPr/>
          <p:nvPr/>
        </p:nvSpPr>
        <p:spPr>
          <a:xfrm>
            <a:off x="500040" y="1312029"/>
            <a:ext cx="847224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 dwóch latach pisze książkę "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Wspomnienie Solferino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” , która jest przede wszystkim gorącym apel do społeczeństw Europy, która porusza sumienia.: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•  powołanie stowarzyszeń pomocy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i przeszkolenie wolontariuszy by mogliby 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nieść ratunek rannym na polu walki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•  zapewnienie bezpieczeństwa na polu walki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przy pomocy wyróżniającego znaku, 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powszechnie uznawanego, dającego status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pełnej neutralności.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48" name="Tytuł 2"/>
          <p:cNvSpPr/>
          <p:nvPr/>
        </p:nvSpPr>
        <p:spPr>
          <a:xfrm>
            <a:off x="-1" y="0"/>
            <a:ext cx="9143999" cy="704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„Wspomnienie Solferino”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1193B710-5752-4DB1-9130-76EB5997EE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1648935" y="596697"/>
            <a:ext cx="5424863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ECEF240-9748-4BB1-8E6D-B50EF4E33B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0" name="Prostokąt 4"/>
          <p:cNvSpPr/>
          <p:nvPr/>
        </p:nvSpPr>
        <p:spPr>
          <a:xfrm>
            <a:off x="434550" y="4371974"/>
            <a:ext cx="870945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lutym 1863 powstaje w Genewie tzw. 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Komitet Pięciu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w którym obok </a:t>
            </a:r>
            <a:r>
              <a:rPr lang="pl-PL" sz="2800" b="1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Dunanta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zasiadają czterej wpływowi obywatele szwajcarscy.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26 października 1863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z inicjatywy </a:t>
            </a:r>
            <a:r>
              <a:rPr lang="pl-PL" sz="2800" b="0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Dunanta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zwołują w Genew </a:t>
            </a:r>
            <a:b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międzynarodową konferencję.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51" name="Tytuł 2"/>
          <p:cNvSpPr/>
          <p:nvPr/>
        </p:nvSpPr>
        <p:spPr>
          <a:xfrm>
            <a:off x="642960" y="0"/>
            <a:ext cx="8186400" cy="69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„Komitet Pięciu”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E0AE93C1-7FAC-4B80-B134-78AED54F9C3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6B3D1ADD-C0BB-46C1-9E95-FB64C0F38E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4" name="Prostokąt 4"/>
          <p:cNvSpPr/>
          <p:nvPr/>
        </p:nvSpPr>
        <p:spPr>
          <a:xfrm>
            <a:off x="178740" y="934725"/>
            <a:ext cx="8786520" cy="6123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Większość idei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Henry </a:t>
            </a:r>
            <a:r>
              <a:rPr lang="pl-PL" sz="2800" b="1" u="none" strike="noStrike" dirty="0" err="1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Dunanta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zostaje zaakceptowana, m.in. powołanie narodowych komitetów pomocy rannym, ochrona personelu medycznego podczas działań wojennych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i wspólny znak ochronny </a:t>
            </a: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Dzień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29 października 1863</a:t>
            </a:r>
            <a:r>
              <a:rPr lang="pl-PL" sz="2800" b="0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to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dzień powstania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Czerwonego Krzyża</a:t>
            </a:r>
            <a:endParaRPr lang="en-US" sz="2800" b="0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55" name="Tytuł 2"/>
          <p:cNvSpPr/>
          <p:nvPr/>
        </p:nvSpPr>
        <p:spPr>
          <a:xfrm>
            <a:off x="642960" y="0"/>
            <a:ext cx="8186400" cy="704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9999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Założyciele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56" name="Obraz 5" descr="czerwony krzyż.jpg"/>
          <p:cNvPicPr/>
          <p:nvPr/>
        </p:nvPicPr>
        <p:blipFill>
          <a:blip r:embed="rId2"/>
          <a:stretch/>
        </p:blipFill>
        <p:spPr>
          <a:xfrm>
            <a:off x="3500640" y="3333705"/>
            <a:ext cx="2142720" cy="2142720"/>
          </a:xfrm>
          <a:prstGeom prst="rect">
            <a:avLst/>
          </a:prstGeom>
          <a:noFill/>
          <a:ln w="0"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702B05F1-CC37-4CBA-BB68-5809C7E5683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1">
      <a:dk1>
        <a:srgbClr val="FFFFFF"/>
      </a:dk1>
      <a:lt1>
        <a:srgbClr val="FFFFFF"/>
      </a:lt1>
      <a:dk2>
        <a:srgbClr val="464646"/>
      </a:dk2>
      <a:lt2>
        <a:srgbClr val="DEF5FA"/>
      </a:lt2>
      <a:accent1>
        <a:srgbClr val="FF0000"/>
      </a:accent1>
      <a:accent2>
        <a:srgbClr val="FFFFF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</a:schemeClr>
            </a:gs>
            <a:gs pos="65000">
              <a:schemeClr val="phClr">
                <a:tint val="32000"/>
              </a:schemeClr>
            </a:gs>
            <a:gs pos="100000">
              <a:schemeClr val="phClr">
                <a:tint val="23000"/>
              </a:schemeClr>
            </a:gs>
          </a:gsLst>
          <a:lin ang="16200000" scaled="0"/>
          <a:tileRect/>
        </a:gradFill>
        <a:gradFill>
          <a:gsLst>
            <a:gs pos="0">
              <a:schemeClr val="phClr">
                <a:shade val="15000"/>
              </a:schemeClr>
            </a:gs>
            <a:gs pos="50000">
              <a:schemeClr val="phClr">
                <a:shade val="45000"/>
              </a:schemeClr>
            </a:gs>
            <a:gs pos="70000">
              <a:schemeClr val="phClr">
                <a:tint val="99000"/>
                <a:shade val="65000"/>
              </a:schemeClr>
            </a:gs>
            <a:gs pos="100000">
              <a:schemeClr val="phClr">
                <a:tint val="955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55000" cap="flat" cmpd="thickThin" algn="ctr">
          <a:prstDash val="solid"/>
        </a:ln>
        <a:ln w="63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65000"/>
              </a:schemeClr>
            </a:gs>
          </a:gsLst>
          <a:path path="circle">
            <a:fillToRect l="95000" t="-106500" r="5000" b="2065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l">
  <a:themeElements>
    <a:clrScheme name="Niestandardowy 1">
      <a:dk1>
        <a:srgbClr val="FFFFFF"/>
      </a:dk1>
      <a:lt1>
        <a:srgbClr val="FFFFFF"/>
      </a:lt1>
      <a:dk2>
        <a:srgbClr val="464646"/>
      </a:dk2>
      <a:lt2>
        <a:srgbClr val="DEF5FA"/>
      </a:lt2>
      <a:accent1>
        <a:srgbClr val="FF0000"/>
      </a:accent1>
      <a:accent2>
        <a:srgbClr val="FFFFF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</a:schemeClr>
            </a:gs>
            <a:gs pos="65000">
              <a:schemeClr val="phClr">
                <a:tint val="32000"/>
              </a:schemeClr>
            </a:gs>
            <a:gs pos="100000">
              <a:schemeClr val="phClr">
                <a:tint val="23000"/>
              </a:schemeClr>
            </a:gs>
          </a:gsLst>
          <a:lin ang="16200000" scaled="0"/>
          <a:tileRect/>
        </a:gradFill>
        <a:gradFill>
          <a:gsLst>
            <a:gs pos="0">
              <a:schemeClr val="phClr">
                <a:shade val="15000"/>
              </a:schemeClr>
            </a:gs>
            <a:gs pos="50000">
              <a:schemeClr val="phClr">
                <a:shade val="45000"/>
              </a:schemeClr>
            </a:gs>
            <a:gs pos="70000">
              <a:schemeClr val="phClr">
                <a:tint val="99000"/>
                <a:shade val="65000"/>
              </a:schemeClr>
            </a:gs>
            <a:gs pos="100000">
              <a:schemeClr val="phClr">
                <a:tint val="955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55000" cap="flat" cmpd="thickThin" algn="ctr">
          <a:prstDash val="solid"/>
        </a:ln>
        <a:ln w="63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65000"/>
              </a:schemeClr>
            </a:gs>
          </a:gsLst>
          <a:path path="circle">
            <a:fillToRect l="95000" t="-106500" r="5000" b="2065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1030</TotalTime>
  <Words>1122</Words>
  <Application>Microsoft Office PowerPoint</Application>
  <PresentationFormat>Pokaz na ekranie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Arial</vt:lpstr>
      <vt:lpstr>Georgia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Hol</vt:lpstr>
      <vt:lpstr>Hol</vt:lpstr>
      <vt:lpstr>Polski  Czerwony Krzyż 1919 – 2025</vt:lpstr>
      <vt:lpstr>Założyciel Czerwonego Krzyża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PCK – 1919 - 2025</vt:lpstr>
      <vt:lpstr>ZAŁOŻYCIELE PCK</vt:lpstr>
      <vt:lpstr>MISJA PCK</vt:lpstr>
      <vt:lpstr>MISTRZOSTWA PIERWSZEJ POMOCY</vt:lpstr>
      <vt:lpstr>Prezentacja programu PowerPoint</vt:lpstr>
      <vt:lpstr>Prezentacja programu PowerPoint</vt:lpstr>
      <vt:lpstr>PCK - KRWIODAWSTWO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tym roku obchodzimy  90-lecie naszej działalności.</dc:title>
  <dc:subject/>
  <dc:creator>Your User Name</dc:creator>
  <dc:description/>
  <cp:lastModifiedBy>Piotr Szklany</cp:lastModifiedBy>
  <cp:revision>55</cp:revision>
  <dcterms:created xsi:type="dcterms:W3CDTF">2009-09-29T20:16:57Z</dcterms:created>
  <dcterms:modified xsi:type="dcterms:W3CDTF">2025-11-14T11:11:21Z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r8>27</vt:r8>
  </property>
</Properties>
</file>